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65" r:id="rId3"/>
    <p:sldId id="257" r:id="rId4"/>
    <p:sldId id="261" r:id="rId5"/>
    <p:sldId id="262" r:id="rId6"/>
    <p:sldId id="264" r:id="rId7"/>
    <p:sldId id="266" r:id="rId8"/>
    <p:sldId id="267" r:id="rId9"/>
    <p:sldId id="270" r:id="rId10"/>
    <p:sldId id="272" r:id="rId11"/>
    <p:sldId id="282" r:id="rId12"/>
    <p:sldId id="274" r:id="rId13"/>
    <p:sldId id="280" r:id="rId14"/>
    <p:sldId id="276" r:id="rId15"/>
    <p:sldId id="283" r:id="rId16"/>
    <p:sldId id="271" r:id="rId17"/>
    <p:sldId id="281" r:id="rId18"/>
    <p:sldId id="275" r:id="rId19"/>
    <p:sldId id="269" r:id="rId20"/>
    <p:sldId id="279" r:id="rId21"/>
    <p:sldId id="260" r:id="rId22"/>
    <p:sldId id="277" r:id="rId23"/>
    <p:sldId id="278" r:id="rId24"/>
    <p:sldId id="273" r:id="rId25"/>
    <p:sldId id="312" r:id="rId26"/>
    <p:sldId id="284" r:id="rId27"/>
    <p:sldId id="311" r:id="rId28"/>
    <p:sldId id="258" r:id="rId29"/>
    <p:sldId id="259" r:id="rId30"/>
    <p:sldId id="285" r:id="rId31"/>
    <p:sldId id="290" r:id="rId32"/>
    <p:sldId id="286" r:id="rId33"/>
    <p:sldId id="287" r:id="rId34"/>
    <p:sldId id="288" r:id="rId35"/>
    <p:sldId id="293" r:id="rId36"/>
    <p:sldId id="289" r:id="rId37"/>
    <p:sldId id="291" r:id="rId38"/>
    <p:sldId id="295" r:id="rId39"/>
    <p:sldId id="296" r:id="rId40"/>
    <p:sldId id="297" r:id="rId41"/>
    <p:sldId id="292" r:id="rId42"/>
    <p:sldId id="294" r:id="rId43"/>
    <p:sldId id="298" r:id="rId44"/>
    <p:sldId id="308" r:id="rId45"/>
    <p:sldId id="299" r:id="rId46"/>
    <p:sldId id="307" r:id="rId47"/>
    <p:sldId id="300" r:id="rId48"/>
    <p:sldId id="301" r:id="rId49"/>
    <p:sldId id="303" r:id="rId50"/>
    <p:sldId id="302" r:id="rId51"/>
    <p:sldId id="309" r:id="rId52"/>
    <p:sldId id="310" r:id="rId53"/>
    <p:sldId id="315" r:id="rId54"/>
    <p:sldId id="313" r:id="rId55"/>
    <p:sldId id="314" r:id="rId56"/>
    <p:sldId id="304" r:id="rId57"/>
    <p:sldId id="305" r:id="rId58"/>
    <p:sldId id="306"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2017" autoAdjust="0"/>
    <p:restoredTop sz="87910" autoAdjust="0"/>
  </p:normalViewPr>
  <p:slideViewPr>
    <p:cSldViewPr>
      <p:cViewPr>
        <p:scale>
          <a:sx n="75" d="100"/>
          <a:sy n="75" d="100"/>
        </p:scale>
        <p:origin x="-2664" y="-714"/>
      </p:cViewPr>
      <p:guideLst>
        <p:guide orient="horz" pos="2160"/>
        <p:guide pos="2880"/>
      </p:guideLst>
    </p:cSldViewPr>
  </p:slideViewPr>
  <p:outlineViewPr>
    <p:cViewPr>
      <p:scale>
        <a:sx n="33" d="100"/>
        <a:sy n="33" d="100"/>
      </p:scale>
      <p:origin x="0" y="574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B0E498-4B02-4EF9-B416-7183B1E9CB58}" type="datetimeFigureOut">
              <a:rPr lang="en-US" smtClean="0"/>
              <a:t>11/25/2022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DA73E82-7ED0-4B2B-ABAC-A0EE44A029CA}" type="slidenum">
              <a:rPr lang="en-US" smtClean="0"/>
              <a:t>‹#›</a:t>
            </a:fld>
            <a:endParaRPr lang="en-US"/>
          </a:p>
        </p:txBody>
      </p:sp>
    </p:spTree>
    <p:extLst>
      <p:ext uri="{BB962C8B-B14F-4D97-AF65-F5344CB8AC3E}">
        <p14:creationId xmlns:p14="http://schemas.microsoft.com/office/powerpoint/2010/main" val="731642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a:t>
            </a:r>
            <a:r>
              <a:rPr lang="en-US" baseline="0" smtClean="0"/>
              <a:t>last decade or so.</a:t>
            </a:r>
            <a:endParaRPr lang="en-US"/>
          </a:p>
        </p:txBody>
      </p:sp>
      <p:sp>
        <p:nvSpPr>
          <p:cNvPr id="4" name="Slide Number Placeholder 3"/>
          <p:cNvSpPr>
            <a:spLocks noGrp="1"/>
          </p:cNvSpPr>
          <p:nvPr>
            <p:ph type="sldNum" sz="quarter" idx="10"/>
          </p:nvPr>
        </p:nvSpPr>
        <p:spPr/>
        <p:txBody>
          <a:bodyPr/>
          <a:lstStyle/>
          <a:p>
            <a:fld id="{2DA73E82-7ED0-4B2B-ABAC-A0EE44A029CA}" type="slidenum">
              <a:rPr lang="en-US" smtClean="0"/>
              <a:t>2</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nuclear spill made it impossible for Japan to farm those </a:t>
            </a:r>
            <a:r>
              <a:rPr lang="en-US" baseline="0" dirty="0" err="1" smtClean="0"/>
              <a:t>elvers</a:t>
            </a:r>
            <a:r>
              <a:rPr lang="en-US" baseline="0" dirty="0" smtClean="0"/>
              <a:t> for about 100 years.</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11</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https://www.mdislander.com/news/elvers-fetch-2-154-per-pound/article_b7b77c08-ba71-5ad6-a401-c75caaf11df1.html</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12</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https://www.unodc.org/documents/data-and-analysis/wildlife/2020/WWLC20_Chapter_7_Eels.pdf</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13</a:t>
            </a:fld>
            <a:endParaRPr lang="en-US"/>
          </a:p>
        </p:txBody>
      </p:sp>
    </p:spTree>
    <p:extLst>
      <p:ext uri="{BB962C8B-B14F-4D97-AF65-F5344CB8AC3E}">
        <p14:creationId xmlns:p14="http://schemas.microsoft.com/office/powerpoint/2010/main" val="93344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arbitrage</a:t>
            </a:r>
            <a:r>
              <a:rPr lang="en-US" baseline="0" dirty="0" smtClean="0"/>
              <a:t> between competitors selling similar or identical products in different markets.</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14</a:t>
            </a:fld>
            <a:endParaRPr lang="en-US"/>
          </a:p>
        </p:txBody>
      </p:sp>
    </p:spTree>
    <p:extLst>
      <p:ext uri="{BB962C8B-B14F-4D97-AF65-F5344CB8AC3E}">
        <p14:creationId xmlns:p14="http://schemas.microsoft.com/office/powerpoint/2010/main" val="33347827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arbitrage</a:t>
            </a:r>
            <a:r>
              <a:rPr lang="en-US" baseline="0" dirty="0" smtClean="0"/>
              <a:t> between competitors selling similar or identical products in different markets, as fluctuations in price occur, the arbitrage opportunities become more substantial.</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15</a:t>
            </a:fld>
            <a:endParaRPr lang="en-US"/>
          </a:p>
        </p:txBody>
      </p:sp>
    </p:spTree>
    <p:extLst>
      <p:ext uri="{BB962C8B-B14F-4D97-AF65-F5344CB8AC3E}">
        <p14:creationId xmlns:p14="http://schemas.microsoft.com/office/powerpoint/2010/main" val="33347827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shift in demand outside Europe can be seen, for example, in export data on American glass eels. </a:t>
            </a:r>
            <a:br>
              <a:rPr lang="en-US" dirty="0" smtClean="0"/>
            </a:br>
            <a:r>
              <a:rPr lang="en-US" dirty="0" smtClean="0"/>
              <a:t>In the state of Maine, the catch quadrupled as prices increased twenty-fold in three years, from just under US$100 per pound (454g) in 2009 to just under US $2,000 per pound in 2012. </a:t>
            </a:r>
            <a:br>
              <a:rPr lang="en-US" dirty="0" smtClean="0"/>
            </a:br>
            <a:r>
              <a:rPr lang="en-US" dirty="0" smtClean="0"/>
              <a:t>The increase in both price and volume caused a sharp increase in the total market size in 2012 (Figure 8). </a:t>
            </a:r>
            <a:br>
              <a:rPr lang="en-US" dirty="0" smtClean="0"/>
            </a:br>
            <a:r>
              <a:rPr lang="en-US" dirty="0" smtClean="0"/>
              <a:t>In 2018, renewed demand for American eel was seen, albeit at lower prices, suggesting a competing source of supply…</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16</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shift in demand outside Europe can be seen, for example, in export data on American glass eels. </a:t>
            </a:r>
            <a:br>
              <a:rPr lang="en-US" dirty="0" smtClean="0"/>
            </a:br>
            <a:r>
              <a:rPr lang="en-US" dirty="0" smtClean="0"/>
              <a:t>In the state of Maine, the catch quadrupled as prices increased twenty-fold in three years, from just under US$100 per pound (454g) in 2009 to just under US $2,000 per pound in 2012. </a:t>
            </a:r>
            <a:br>
              <a:rPr lang="en-US" dirty="0" smtClean="0"/>
            </a:br>
            <a:r>
              <a:rPr lang="en-US" dirty="0" smtClean="0"/>
              <a:t>The increase in both price and volume caused a sharp increase in the total market size in 2012 (Figure 8). </a:t>
            </a:r>
            <a:br>
              <a:rPr lang="en-US" dirty="0" smtClean="0"/>
            </a:br>
            <a:r>
              <a:rPr lang="en-US" dirty="0" smtClean="0"/>
              <a:t>In 2018, renewed demand for American eel was seen, albeit at lower prices, suggesting a competing source of supply…</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17</a:t>
            </a:fld>
            <a:endParaRPr lang="en-US"/>
          </a:p>
        </p:txBody>
      </p:sp>
    </p:spTree>
    <p:extLst>
      <p:ext uri="{BB962C8B-B14F-4D97-AF65-F5344CB8AC3E}">
        <p14:creationId xmlns:p14="http://schemas.microsoft.com/office/powerpoint/2010/main" val="15947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2014-2015, I coded and deployed a Bitcoin miner using a partition on my hard-drive and mined about two coins in roughly two months. </a:t>
            </a:r>
            <a:br>
              <a:rPr lang="en-US" baseline="0" dirty="0" smtClean="0"/>
            </a:br>
            <a:r>
              <a:rPr lang="en-US" baseline="0" dirty="0" smtClean="0"/>
              <a:t>&gt; This of course, was when </a:t>
            </a:r>
            <a:r>
              <a:rPr lang="en-US" baseline="0" dirty="0" err="1" smtClean="0"/>
              <a:t>bitcoin</a:t>
            </a:r>
            <a:r>
              <a:rPr lang="en-US" baseline="0" dirty="0" smtClean="0"/>
              <a:t> was valued at roughly $350/BTC and I was generating anywhere from 5-50,000/ day. Everyday.</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18</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difference between assets you keep on the shelf</a:t>
            </a:r>
            <a:r>
              <a:rPr lang="en-US" baseline="0" dirty="0" smtClean="0"/>
              <a:t>, and those you want to consume.</a:t>
            </a:r>
          </a:p>
          <a:p>
            <a:r>
              <a:rPr lang="en-US" baseline="0" dirty="0" smtClean="0"/>
              <a:t>- Not limited to commodities, but for example – when you take an asset off the shelf and decide you want to sell it.</a:t>
            </a:r>
            <a:br>
              <a:rPr lang="en-US" baseline="0" dirty="0" smtClean="0"/>
            </a:br>
            <a:r>
              <a:rPr lang="en-US" baseline="0" dirty="0" smtClean="0"/>
              <a:t>- it may not taste as good when you decide to execute and turn your assets into cash for reinvestment. </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19</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difference between assets you keep on the shelf</a:t>
            </a:r>
            <a:r>
              <a:rPr lang="en-US" baseline="0" dirty="0" smtClean="0"/>
              <a:t>, and those you want to consume.</a:t>
            </a:r>
          </a:p>
          <a:p>
            <a:r>
              <a:rPr lang="en-US" baseline="0" dirty="0" smtClean="0"/>
              <a:t>- Not limited to commodities, but for example – when you take an asset off the shelf and decide you want to sell it.</a:t>
            </a:r>
            <a:br>
              <a:rPr lang="en-US" baseline="0" dirty="0" smtClean="0"/>
            </a:br>
            <a:r>
              <a:rPr lang="en-US" baseline="0" dirty="0" smtClean="0"/>
              <a:t>- it may not taste as good when you decide to execute and turn your assets into cash for reinvestment. </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20</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2014-2015 I coded and deployed a Bitcoin miner and mined about two coins in roughly two months. This of course, was when </a:t>
            </a:r>
            <a:r>
              <a:rPr lang="en-US" baseline="0" dirty="0" err="1" smtClean="0"/>
              <a:t>bitcoin</a:t>
            </a:r>
            <a:r>
              <a:rPr lang="en-US" baseline="0" dirty="0" smtClean="0"/>
              <a:t> was valued at roughly $350/BTC</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difference between assets you harvest,</a:t>
            </a:r>
            <a:r>
              <a:rPr lang="en-US" baseline="0" dirty="0" smtClean="0"/>
              <a:t> which eventually need to be sold, or traded.</a:t>
            </a:r>
            <a:br>
              <a:rPr lang="en-US" baseline="0" dirty="0" smtClean="0"/>
            </a:br>
            <a:r>
              <a:rPr lang="en-US" baseline="0" dirty="0" smtClean="0"/>
              <a:t>- one way or the other, you must harvest the information and make sure you are getting the best product at the best price.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21</a:t>
            </a:fld>
            <a:endParaRPr lang="en-US"/>
          </a:p>
        </p:txBody>
      </p:sp>
    </p:spTree>
    <p:extLst>
      <p:ext uri="{BB962C8B-B14F-4D97-AF65-F5344CB8AC3E}">
        <p14:creationId xmlns:p14="http://schemas.microsoft.com/office/powerpoint/2010/main" val="10009059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 these two books the same.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22</a:t>
            </a:fld>
            <a:endParaRPr lang="en-US"/>
          </a:p>
        </p:txBody>
      </p:sp>
    </p:spTree>
    <p:extLst>
      <p:ext uri="{BB962C8B-B14F-4D97-AF65-F5344CB8AC3E}">
        <p14:creationId xmlns:p14="http://schemas.microsoft.com/office/powerpoint/2010/main" val="33364256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 these books the same? </a:t>
            </a:r>
            <a:br>
              <a:rPr lang="en-US" dirty="0" smtClean="0"/>
            </a:br>
            <a:r>
              <a:rPr lang="en-US" dirty="0" smtClean="0"/>
              <a:t>- Depends on who you are asking.</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23</a:t>
            </a:fld>
            <a:endParaRPr lang="en-US"/>
          </a:p>
        </p:txBody>
      </p:sp>
    </p:spTree>
    <p:extLst>
      <p:ext uri="{BB962C8B-B14F-4D97-AF65-F5344CB8AC3E}">
        <p14:creationId xmlns:p14="http://schemas.microsoft.com/office/powerpoint/2010/main" val="42242622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Speculation,</a:t>
            </a:r>
            <a:r>
              <a:rPr lang="en-US" baseline="0" dirty="0" smtClean="0"/>
              <a:t> should be limited in the scope of arbitrage; in fact – it should not exist, there should be no question as to “ AM I GOING TO MAKE MONEY “ on this transaction.</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24</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Speculation,</a:t>
            </a:r>
            <a:r>
              <a:rPr lang="en-US" baseline="0" dirty="0" smtClean="0"/>
              <a:t> should be limited in the scope of arbitrage; in fact – it should not exist, there should be no question as to “ AM I GOING TO MAKE MONEY “ on this transaction.</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25</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When arbitrage exists – in any market. There is no question of “am I going to make a profit”.</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26</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effectLst/>
                <a:latin typeface="+mn-lt"/>
                <a:ea typeface="+mn-ea"/>
                <a:cs typeface="+mn-cs"/>
              </a:rPr>
              <a:t>You'll need a </a:t>
            </a:r>
            <a:r>
              <a:rPr lang="en-US" sz="1200" b="1" i="0" kern="1200" dirty="0" err="1" smtClean="0">
                <a:solidFill>
                  <a:schemeClr val="tx1"/>
                </a:solidFill>
                <a:effectLst/>
                <a:latin typeface="+mn-lt"/>
                <a:ea typeface="+mn-ea"/>
                <a:cs typeface="+mn-cs"/>
              </a:rPr>
              <a:t>cryptocurrency</a:t>
            </a:r>
            <a:r>
              <a:rPr lang="en-US" sz="1200" b="1" i="0" kern="1200" dirty="0" smtClean="0">
                <a:solidFill>
                  <a:schemeClr val="tx1"/>
                </a:solidFill>
                <a:effectLst/>
                <a:latin typeface="+mn-lt"/>
                <a:ea typeface="+mn-ea"/>
                <a:cs typeface="+mn-cs"/>
              </a:rPr>
              <a:t> wallet, mining software, and mining hardware to begin mining </a:t>
            </a:r>
            <a:r>
              <a:rPr lang="en-US" sz="1200" b="1" i="0" kern="1200" dirty="0" err="1" smtClean="0">
                <a:solidFill>
                  <a:schemeClr val="tx1"/>
                </a:solidFill>
                <a:effectLst/>
                <a:latin typeface="+mn-lt"/>
                <a:ea typeface="+mn-ea"/>
                <a:cs typeface="+mn-cs"/>
              </a:rPr>
              <a:t>cryptocurrency</a:t>
            </a:r>
            <a:r>
              <a:rPr lang="en-US" sz="1200" b="0" i="0" kern="1200" dirty="0" smtClean="0">
                <a:solidFill>
                  <a:schemeClr val="tx1"/>
                </a:solidFill>
                <a:effectLst/>
                <a:latin typeface="+mn-lt"/>
                <a:ea typeface="+mn-ea"/>
                <a:cs typeface="+mn-cs"/>
              </a:rPr>
              <a:t>.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The equipment you need can be very expensive; however, the more you pay for equipment, the more profitable it can be.</a:t>
            </a:r>
            <a:endParaRPr lang="en-US" dirty="0" smtClean="0"/>
          </a:p>
          <a:p>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27</a:t>
            </a:fld>
            <a:endParaRPr lang="en-US"/>
          </a:p>
        </p:txBody>
      </p:sp>
    </p:spTree>
    <p:extLst>
      <p:ext uri="{BB962C8B-B14F-4D97-AF65-F5344CB8AC3E}">
        <p14:creationId xmlns:p14="http://schemas.microsoft.com/office/powerpoint/2010/main" val="38312058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Antminer company, was one of the first to start selling “at home” mining kits, and with respect to their costs is generally there to assist the code/ program based traders to better mine their coins. </a:t>
            </a:r>
          </a:p>
          <a:p>
            <a:r>
              <a:rPr lang="en-US" baseline="0" dirty="0" smtClean="0"/>
              <a:t>- I never purchased one of these myself, and never needed to.</a:t>
            </a:r>
            <a:br>
              <a:rPr lang="en-US" baseline="0" dirty="0" smtClean="0"/>
            </a:br>
            <a:r>
              <a:rPr lang="en-US" baseline="0" dirty="0" smtClean="0"/>
              <a:t>- Generally what happens is, they are built to spec and in some cases, you will earn your money back before they become obsolete.</a:t>
            </a:r>
            <a:br>
              <a:rPr lang="en-US" baseline="0" dirty="0" smtClean="0"/>
            </a:br>
            <a:r>
              <a:rPr lang="en-US" baseline="0" dirty="0" smtClean="0"/>
              <a:t>- As new devices with more CPU speed arrive to market, you generally see the prices on the older ones come down, no different than a late model Ford Mustang.</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28</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I never purchased one of these myself, and never needed to. So my advice is if you are thinking of purchasing one of these just give me the money instead.</a:t>
            </a:r>
            <a:br>
              <a:rPr lang="en-US" baseline="0" dirty="0" smtClean="0"/>
            </a:br>
            <a:r>
              <a:rPr lang="en-US" baseline="0" dirty="0" smtClean="0"/>
              <a:t>- Generally what happens is, they are built to spec and in some cases, you will earn your money back before they become obsolete.</a:t>
            </a:r>
            <a:br>
              <a:rPr lang="en-US" baseline="0" dirty="0" smtClean="0"/>
            </a:br>
            <a:r>
              <a:rPr lang="en-US" baseline="0" dirty="0" smtClean="0"/>
              <a:t>- As new devices with more CPU speed arrive to market, you generally see the prices on the older ones come down, no different than a late model Ford Mustang.</a:t>
            </a:r>
            <a:br>
              <a:rPr lang="en-US" baseline="0" dirty="0" smtClean="0"/>
            </a:b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29</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You'll need a </a:t>
            </a:r>
            <a:r>
              <a:rPr lang="en-US" sz="1200" b="1" i="0" kern="1200" dirty="0" err="1" smtClean="0">
                <a:solidFill>
                  <a:schemeClr val="tx1"/>
                </a:solidFill>
                <a:effectLst/>
                <a:latin typeface="+mn-lt"/>
                <a:ea typeface="+mn-ea"/>
                <a:cs typeface="+mn-cs"/>
              </a:rPr>
              <a:t>cryptocurrency</a:t>
            </a:r>
            <a:r>
              <a:rPr lang="en-US" sz="1200" b="1" i="0" kern="1200" dirty="0" smtClean="0">
                <a:solidFill>
                  <a:schemeClr val="tx1"/>
                </a:solidFill>
                <a:effectLst/>
                <a:latin typeface="+mn-lt"/>
                <a:ea typeface="+mn-ea"/>
                <a:cs typeface="+mn-cs"/>
              </a:rPr>
              <a:t> wallet, mining software, and mining hardware to begin mining </a:t>
            </a:r>
            <a:r>
              <a:rPr lang="en-US" sz="1200" b="1" i="0" kern="1200" dirty="0" err="1" smtClean="0">
                <a:solidFill>
                  <a:schemeClr val="tx1"/>
                </a:solidFill>
                <a:effectLst/>
                <a:latin typeface="+mn-lt"/>
                <a:ea typeface="+mn-ea"/>
                <a:cs typeface="+mn-cs"/>
              </a:rPr>
              <a:t>cryptocurrency</a:t>
            </a:r>
            <a:r>
              <a:rPr lang="en-US" sz="1200" b="0" i="0" kern="1200" dirty="0" smtClean="0">
                <a:solidFill>
                  <a:schemeClr val="tx1"/>
                </a:solidFill>
                <a:effectLst/>
                <a:latin typeface="+mn-lt"/>
                <a:ea typeface="+mn-ea"/>
                <a:cs typeface="+mn-cs"/>
              </a:rPr>
              <a:t>.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The equipment you need can be very expensive; however, the more you pay for equipment, the more profitable it can be.</a:t>
            </a:r>
          </a:p>
          <a:p>
            <a:pPr marL="171450" indent="-171450">
              <a:buFontTx/>
              <a:buChar char="-"/>
            </a:pPr>
            <a:r>
              <a:rPr lang="en-US" sz="1200" b="0" i="0" kern="1200" dirty="0" smtClean="0">
                <a:solidFill>
                  <a:schemeClr val="tx1"/>
                </a:solidFill>
                <a:effectLst/>
                <a:latin typeface="+mn-lt"/>
                <a:ea typeface="+mn-ea"/>
                <a:cs typeface="+mn-cs"/>
              </a:rPr>
              <a:t>The barrier</a:t>
            </a:r>
            <a:r>
              <a:rPr lang="en-US" sz="1200" b="0" i="0" kern="1200" baseline="0" dirty="0" smtClean="0">
                <a:solidFill>
                  <a:schemeClr val="tx1"/>
                </a:solidFill>
                <a:effectLst/>
                <a:latin typeface="+mn-lt"/>
                <a:ea typeface="+mn-ea"/>
                <a:cs typeface="+mn-cs"/>
              </a:rPr>
              <a:t> of entry using the hardware approach is no different than buying an office building to rent out all of the offices so you can have a free office.</a:t>
            </a:r>
          </a:p>
          <a:p>
            <a:pPr marL="171450" indent="-171450">
              <a:buFontTx/>
              <a:buChar char="-"/>
            </a:pPr>
            <a:r>
              <a:rPr lang="en-US" sz="1200" b="0" i="0" kern="1200" baseline="0" dirty="0" smtClean="0">
                <a:solidFill>
                  <a:schemeClr val="tx1"/>
                </a:solidFill>
                <a:effectLst/>
                <a:latin typeface="+mn-lt"/>
                <a:ea typeface="+mn-ea"/>
                <a:cs typeface="+mn-cs"/>
              </a:rPr>
              <a:t>Basically, if all you want is an office, just get the office and you can make just as much money without having to maintain an entire building.</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30</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last decade or so.</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effectLst/>
                <a:latin typeface="+mn-lt"/>
                <a:ea typeface="+mn-ea"/>
                <a:cs typeface="+mn-cs"/>
              </a:rPr>
              <a:t>You'll need a </a:t>
            </a:r>
            <a:r>
              <a:rPr lang="en-US" sz="1200" b="1" i="0" kern="1200" dirty="0" err="1" smtClean="0">
                <a:solidFill>
                  <a:schemeClr val="tx1"/>
                </a:solidFill>
                <a:effectLst/>
                <a:latin typeface="+mn-lt"/>
                <a:ea typeface="+mn-ea"/>
                <a:cs typeface="+mn-cs"/>
              </a:rPr>
              <a:t>cryptocurrency</a:t>
            </a:r>
            <a:r>
              <a:rPr lang="en-US" sz="1200" b="1" i="0" kern="1200" dirty="0" smtClean="0">
                <a:solidFill>
                  <a:schemeClr val="tx1"/>
                </a:solidFill>
                <a:effectLst/>
                <a:latin typeface="+mn-lt"/>
                <a:ea typeface="+mn-ea"/>
                <a:cs typeface="+mn-cs"/>
              </a:rPr>
              <a:t> wallet, mining software, and mining hardware to begin mining </a:t>
            </a:r>
            <a:r>
              <a:rPr lang="en-US" sz="1200" b="1" i="0" kern="1200" dirty="0" err="1" smtClean="0">
                <a:solidFill>
                  <a:schemeClr val="tx1"/>
                </a:solidFill>
                <a:effectLst/>
                <a:latin typeface="+mn-lt"/>
                <a:ea typeface="+mn-ea"/>
                <a:cs typeface="+mn-cs"/>
              </a:rPr>
              <a:t>cryptocurrency</a:t>
            </a:r>
            <a:r>
              <a:rPr lang="en-US" sz="1200" b="0" i="0" kern="1200" dirty="0" smtClean="0">
                <a:solidFill>
                  <a:schemeClr val="tx1"/>
                </a:solidFill>
                <a:effectLst/>
                <a:latin typeface="+mn-lt"/>
                <a:ea typeface="+mn-ea"/>
                <a:cs typeface="+mn-cs"/>
              </a:rPr>
              <a:t>.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The equipment you need can be very expensive; however, the more you pay for equipment, the more profitable it can be.</a:t>
            </a:r>
            <a:endParaRPr lang="en-US" dirty="0" smtClean="0"/>
          </a:p>
          <a:p>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31</a:t>
            </a:fld>
            <a:endParaRPr lang="en-US"/>
          </a:p>
        </p:txBody>
      </p:sp>
    </p:spTree>
    <p:extLst>
      <p:ext uri="{BB962C8B-B14F-4D97-AF65-F5344CB8AC3E}">
        <p14:creationId xmlns:p14="http://schemas.microsoft.com/office/powerpoint/2010/main" val="38312058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sz="1200" b="1" dirty="0" smtClean="0">
                <a:latin typeface="Arabic Typesetting" pitchFamily="66" charset="-78"/>
                <a:cs typeface="Arabic Typesetting" pitchFamily="66" charset="-78"/>
              </a:rPr>
              <a:t>Cryptocurrency Wallet, to store</a:t>
            </a:r>
            <a:r>
              <a:rPr lang="en-US" sz="1200" b="1" baseline="0" dirty="0" smtClean="0">
                <a:latin typeface="Arabic Typesetting" pitchFamily="66" charset="-78"/>
                <a:cs typeface="Arabic Typesetting" pitchFamily="66" charset="-78"/>
              </a:rPr>
              <a:t> the </a:t>
            </a:r>
            <a:r>
              <a:rPr lang="en-US" sz="1200" b="1" baseline="0" dirty="0" err="1" smtClean="0">
                <a:latin typeface="Arabic Typesetting" pitchFamily="66" charset="-78"/>
                <a:cs typeface="Arabic Typesetting" pitchFamily="66" charset="-78"/>
              </a:rPr>
              <a:t>Bitcoins</a:t>
            </a:r>
            <a:r>
              <a:rPr lang="en-US" sz="1200" b="1" baseline="0" dirty="0" smtClean="0">
                <a:latin typeface="Arabic Typesetting" pitchFamily="66" charset="-78"/>
                <a:cs typeface="Arabic Typesetting" pitchFamily="66" charset="-78"/>
              </a:rPr>
              <a:t>, or whatever </a:t>
            </a:r>
            <a:r>
              <a:rPr lang="en-US" sz="1200" b="1" baseline="0" dirty="0" err="1" smtClean="0">
                <a:latin typeface="Arabic Typesetting" pitchFamily="66" charset="-78"/>
                <a:cs typeface="Arabic Typesetting" pitchFamily="66" charset="-78"/>
              </a:rPr>
              <a:t>cryptocurrency</a:t>
            </a:r>
            <a:r>
              <a:rPr lang="en-US" sz="1200" b="1" baseline="0" dirty="0" smtClean="0">
                <a:latin typeface="Arabic Typesetting" pitchFamily="66" charset="-78"/>
                <a:cs typeface="Arabic Typesetting" pitchFamily="66" charset="-78"/>
              </a:rPr>
              <a:t> you are interested in mining.</a:t>
            </a:r>
            <a:endParaRPr lang="en-US" sz="1200" b="1" dirty="0" smtClean="0">
              <a:latin typeface="Arabic Typesetting" pitchFamily="66" charset="-78"/>
              <a:cs typeface="Arabic Typesetting" pitchFamily="66" charset="-78"/>
            </a:endParaRPr>
          </a:p>
          <a:p>
            <a:pPr marL="285750" indent="-285750">
              <a:buFontTx/>
              <a:buChar char="-"/>
            </a:pPr>
            <a:r>
              <a:rPr lang="en-US" sz="1200" b="1" dirty="0" smtClean="0">
                <a:latin typeface="Arabic Typesetting" pitchFamily="66" charset="-78"/>
                <a:cs typeface="Arabic Typesetting" pitchFamily="66" charset="-78"/>
              </a:rPr>
              <a:t>Mining Software, which we will walk about a little later.</a:t>
            </a:r>
          </a:p>
          <a:p>
            <a:pPr marL="285750" indent="-285750">
              <a:buFontTx/>
              <a:buChar char="-"/>
            </a:pPr>
            <a:r>
              <a:rPr lang="en-US" sz="1200" b="1" dirty="0" smtClean="0">
                <a:latin typeface="Arabic Typesetting" pitchFamily="66" charset="-78"/>
                <a:cs typeface="Arabic Typesetting" pitchFamily="66" charset="-78"/>
              </a:rPr>
              <a:t>Mining Hardware, like</a:t>
            </a:r>
            <a:r>
              <a:rPr lang="en-US" sz="1200" b="1" baseline="0" dirty="0" smtClean="0">
                <a:latin typeface="Arabic Typesetting" pitchFamily="66" charset="-78"/>
                <a:cs typeface="Arabic Typesetting" pitchFamily="66" charset="-78"/>
              </a:rPr>
              <a:t> the Antminer, or other ways you can configure your CPU, GPU, and PC/ or laptop to network in P2P mining.</a:t>
            </a:r>
            <a:endParaRPr lang="en-US" sz="1200" b="1" dirty="0" smtClean="0">
              <a:latin typeface="Arabic Typesetting" pitchFamily="66" charset="-78"/>
              <a:cs typeface="Arabic Typesetting" pitchFamily="66" charset="-78"/>
            </a:endParaRPr>
          </a:p>
        </p:txBody>
      </p:sp>
      <p:sp>
        <p:nvSpPr>
          <p:cNvPr id="4" name="Slide Number Placeholder 3"/>
          <p:cNvSpPr>
            <a:spLocks noGrp="1"/>
          </p:cNvSpPr>
          <p:nvPr>
            <p:ph type="sldNum" sz="quarter" idx="10"/>
          </p:nvPr>
        </p:nvSpPr>
        <p:spPr/>
        <p:txBody>
          <a:bodyPr/>
          <a:lstStyle/>
          <a:p>
            <a:fld id="{2DA73E82-7ED0-4B2B-ABAC-A0EE44A029CA}" type="slidenum">
              <a:rPr lang="en-US" smtClean="0"/>
              <a:t>32</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You'll need a </a:t>
            </a:r>
            <a:r>
              <a:rPr lang="en-US" sz="1200" b="1" i="0" kern="1200" dirty="0" err="1" smtClean="0">
                <a:solidFill>
                  <a:schemeClr val="tx1"/>
                </a:solidFill>
                <a:effectLst/>
                <a:latin typeface="+mn-lt"/>
                <a:ea typeface="+mn-ea"/>
                <a:cs typeface="+mn-cs"/>
              </a:rPr>
              <a:t>cryptocurrency</a:t>
            </a:r>
            <a:r>
              <a:rPr lang="en-US" sz="1200" b="1" i="0" kern="1200" dirty="0" smtClean="0">
                <a:solidFill>
                  <a:schemeClr val="tx1"/>
                </a:solidFill>
                <a:effectLst/>
                <a:latin typeface="+mn-lt"/>
                <a:ea typeface="+mn-ea"/>
                <a:cs typeface="+mn-cs"/>
              </a:rPr>
              <a:t> wallet, mining software, and mining hardware to begin mining </a:t>
            </a:r>
            <a:r>
              <a:rPr lang="en-US" sz="1200" b="1" i="0" kern="1200" dirty="0" err="1" smtClean="0">
                <a:solidFill>
                  <a:schemeClr val="tx1"/>
                </a:solidFill>
                <a:effectLst/>
                <a:latin typeface="+mn-lt"/>
                <a:ea typeface="+mn-ea"/>
                <a:cs typeface="+mn-cs"/>
              </a:rPr>
              <a:t>cryptocurrency</a:t>
            </a:r>
            <a:r>
              <a:rPr lang="en-US" sz="1200" b="0" i="0" kern="1200" dirty="0" smtClean="0">
                <a:solidFill>
                  <a:schemeClr val="tx1"/>
                </a:solidFill>
                <a:effectLst/>
                <a:latin typeface="+mn-lt"/>
                <a:ea typeface="+mn-ea"/>
                <a:cs typeface="+mn-cs"/>
              </a:rPr>
              <a:t>. </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The equipment you need can be very expensive; however, the more you pay for equipment, the more profitable it can be.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effectLst/>
                <a:latin typeface="+mn-lt"/>
                <a:ea typeface="+mn-ea"/>
                <a:cs typeface="+mn-cs"/>
              </a:rPr>
              <a:t>It doesn’</a:t>
            </a:r>
            <a:r>
              <a:rPr lang="en-US" sz="1200" b="1" i="0" kern="1200" baseline="0" dirty="0" smtClean="0">
                <a:solidFill>
                  <a:schemeClr val="tx1"/>
                </a:solidFill>
                <a:effectLst/>
                <a:latin typeface="+mn-lt"/>
                <a:ea typeface="+mn-ea"/>
                <a:cs typeface="+mn-cs"/>
              </a:rPr>
              <a:t>t make that big of a difference of which wallet you are using.</a:t>
            </a:r>
            <a:br>
              <a:rPr lang="en-US" sz="1200" b="1" i="0" kern="1200" baseline="0" dirty="0" smtClean="0">
                <a:solidFill>
                  <a:schemeClr val="tx1"/>
                </a:solidFill>
                <a:effectLst/>
                <a:latin typeface="+mn-lt"/>
                <a:ea typeface="+mn-ea"/>
                <a:cs typeface="+mn-cs"/>
              </a:rPr>
            </a:br>
            <a:r>
              <a:rPr lang="en-US" sz="1200" b="1" i="0" kern="1200" baseline="0" dirty="0" smtClean="0">
                <a:solidFill>
                  <a:schemeClr val="tx1"/>
                </a:solidFill>
                <a:effectLst/>
                <a:latin typeface="+mn-lt"/>
                <a:ea typeface="+mn-ea"/>
                <a:cs typeface="+mn-cs"/>
              </a:rPr>
              <a:t>- typically you are just pointing whatever mining software you are using to point your earning into a digital wallet somewhere.</a:t>
            </a:r>
            <a:endParaRPr lang="en-US" dirty="0" smtClean="0"/>
          </a:p>
          <a:p>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33</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It doesn’</a:t>
            </a:r>
            <a:r>
              <a:rPr lang="en-US" sz="1200" b="1" i="0" kern="1200" baseline="0" dirty="0" smtClean="0">
                <a:solidFill>
                  <a:schemeClr val="tx1"/>
                </a:solidFill>
                <a:effectLst/>
                <a:latin typeface="+mn-lt"/>
                <a:ea typeface="+mn-ea"/>
                <a:cs typeface="+mn-cs"/>
              </a:rPr>
              <a:t>t make that big of a difference of which wallet you are using.</a:t>
            </a:r>
            <a:br>
              <a:rPr lang="en-US" sz="1200" b="1" i="0" kern="1200" baseline="0" dirty="0" smtClean="0">
                <a:solidFill>
                  <a:schemeClr val="tx1"/>
                </a:solidFill>
                <a:effectLst/>
                <a:latin typeface="+mn-lt"/>
                <a:ea typeface="+mn-ea"/>
                <a:cs typeface="+mn-cs"/>
              </a:rPr>
            </a:br>
            <a:r>
              <a:rPr lang="en-US" sz="1200" b="1" i="0" kern="1200" baseline="0" dirty="0" smtClean="0">
                <a:solidFill>
                  <a:schemeClr val="tx1"/>
                </a:solidFill>
                <a:effectLst/>
                <a:latin typeface="+mn-lt"/>
                <a:ea typeface="+mn-ea"/>
                <a:cs typeface="+mn-cs"/>
              </a:rPr>
              <a:t>- typically you are just pointing whatever mining software you are using to point your earning into a digital wallet somewhere.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34</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Waste of money,</a:t>
            </a:r>
            <a:r>
              <a:rPr lang="en-US" sz="1200" b="1" i="0" kern="1200" baseline="0" dirty="0" smtClean="0">
                <a:solidFill>
                  <a:schemeClr val="tx1"/>
                </a:solidFill>
                <a:effectLst/>
                <a:latin typeface="+mn-lt"/>
                <a:ea typeface="+mn-ea"/>
                <a:cs typeface="+mn-cs"/>
              </a:rPr>
              <a:t> don’t pay for what you don’t need unless you just want to show off.</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35</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Explain how this and mining</a:t>
            </a:r>
            <a:r>
              <a:rPr lang="en-US" sz="1200" b="1" i="0" kern="1200" baseline="0" dirty="0" smtClean="0">
                <a:solidFill>
                  <a:schemeClr val="tx1"/>
                </a:solidFill>
                <a:effectLst/>
                <a:latin typeface="+mn-lt"/>
                <a:ea typeface="+mn-ea"/>
                <a:cs typeface="+mn-cs"/>
              </a:rPr>
              <a:t> in a p2p environment are one-in-the-same on the white board.</a:t>
            </a:r>
            <a:br>
              <a:rPr lang="en-US" sz="1200" b="1" i="0" kern="1200" baseline="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36</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Explain how this and mining</a:t>
            </a:r>
            <a:r>
              <a:rPr lang="en-US" sz="1200" b="1" i="0" kern="1200" baseline="0" dirty="0" smtClean="0">
                <a:solidFill>
                  <a:schemeClr val="tx1"/>
                </a:solidFill>
                <a:effectLst/>
                <a:latin typeface="+mn-lt"/>
                <a:ea typeface="+mn-ea"/>
                <a:cs typeface="+mn-cs"/>
              </a:rPr>
              <a:t> in a p2p environment are one-in-the-same on </a:t>
            </a:r>
            <a:r>
              <a:rPr lang="en-US" sz="1200" b="1" i="0" kern="1200" baseline="0" smtClean="0">
                <a:solidFill>
                  <a:schemeClr val="tx1"/>
                </a:solidFill>
                <a:effectLst/>
                <a:latin typeface="+mn-lt"/>
                <a:ea typeface="+mn-ea"/>
                <a:cs typeface="+mn-cs"/>
              </a:rPr>
              <a:t>the white board.</a:t>
            </a:r>
            <a:r>
              <a:rPr lang="en-US" sz="1200" b="1" i="0" kern="1200" baseline="0" dirty="0" smtClean="0">
                <a:solidFill>
                  <a:schemeClr val="tx1"/>
                </a:solidFill>
                <a:effectLst/>
                <a:latin typeface="+mn-lt"/>
                <a:ea typeface="+mn-ea"/>
                <a:cs typeface="+mn-cs"/>
              </a:rPr>
              <a:t/>
            </a:r>
            <a:br>
              <a:rPr lang="en-US" sz="1200" b="1" i="0" kern="1200" baseline="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37</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err="1" smtClean="0">
                <a:solidFill>
                  <a:schemeClr val="tx1"/>
                </a:solidFill>
                <a:effectLst/>
                <a:latin typeface="+mn-lt"/>
                <a:ea typeface="+mn-ea"/>
                <a:cs typeface="+mn-cs"/>
              </a:rPr>
              <a:t>quickfix</a:t>
            </a:r>
            <a:r>
              <a:rPr lang="en-US" sz="1200" b="1" i="0" kern="1200" dirty="0" smtClean="0">
                <a:solidFill>
                  <a:schemeClr val="tx1"/>
                </a:solidFill>
                <a:effectLst/>
                <a:latin typeface="+mn-lt"/>
                <a:ea typeface="+mn-ea"/>
                <a:cs typeface="+mn-cs"/>
              </a:rPr>
              <a:t>/1.15.1</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38</a:t>
            </a:fld>
            <a:endParaRPr lang="en-US"/>
          </a:p>
        </p:txBody>
      </p:sp>
    </p:spTree>
    <p:extLst>
      <p:ext uri="{BB962C8B-B14F-4D97-AF65-F5344CB8AC3E}">
        <p14:creationId xmlns:p14="http://schemas.microsoft.com/office/powerpoint/2010/main" val="17210728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err="1" smtClean="0">
                <a:solidFill>
                  <a:schemeClr val="tx1"/>
                </a:solidFill>
                <a:effectLst/>
                <a:latin typeface="+mn-lt"/>
                <a:ea typeface="+mn-ea"/>
                <a:cs typeface="+mn-cs"/>
              </a:rPr>
              <a:t>quickfix</a:t>
            </a:r>
            <a:r>
              <a:rPr lang="en-US" sz="1200" b="1" i="0" kern="1200" dirty="0" smtClean="0">
                <a:solidFill>
                  <a:schemeClr val="tx1"/>
                </a:solidFill>
                <a:effectLst/>
                <a:latin typeface="+mn-lt"/>
                <a:ea typeface="+mn-ea"/>
                <a:cs typeface="+mn-cs"/>
              </a:rPr>
              <a:t>/1.15.1</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39</a:t>
            </a:fld>
            <a:endParaRPr lang="en-US"/>
          </a:p>
        </p:txBody>
      </p:sp>
    </p:spTree>
    <p:extLst>
      <p:ext uri="{BB962C8B-B14F-4D97-AF65-F5344CB8AC3E}">
        <p14:creationId xmlns:p14="http://schemas.microsoft.com/office/powerpoint/2010/main" val="17210728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Arabic Typesetting" pitchFamily="66" charset="-78"/>
                <a:cs typeface="Arabic Typesetting" pitchFamily="66" charset="-78"/>
              </a:rPr>
              <a:t>The interactive brokers fix engine.</a:t>
            </a:r>
          </a:p>
        </p:txBody>
      </p:sp>
      <p:sp>
        <p:nvSpPr>
          <p:cNvPr id="4" name="Slide Number Placeholder 3"/>
          <p:cNvSpPr>
            <a:spLocks noGrp="1"/>
          </p:cNvSpPr>
          <p:nvPr>
            <p:ph type="sldNum" sz="quarter" idx="10"/>
          </p:nvPr>
        </p:nvSpPr>
        <p:spPr/>
        <p:txBody>
          <a:bodyPr/>
          <a:lstStyle/>
          <a:p>
            <a:fld id="{2DA73E82-7ED0-4B2B-ABAC-A0EE44A029CA}" type="slidenum">
              <a:rPr lang="en-US" smtClean="0"/>
              <a:t>40</a:t>
            </a:fld>
            <a:endParaRPr lang="en-US"/>
          </a:p>
        </p:txBody>
      </p:sp>
    </p:spTree>
    <p:extLst>
      <p:ext uri="{BB962C8B-B14F-4D97-AF65-F5344CB8AC3E}">
        <p14:creationId xmlns:p14="http://schemas.microsoft.com/office/powerpoint/2010/main" val="1177705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a:t>
            </a:r>
            <a:r>
              <a:rPr lang="en-US" baseline="0" smtClean="0"/>
              <a:t>last decade or so.</a:t>
            </a:r>
            <a:endParaRPr lang="en-US"/>
          </a:p>
        </p:txBody>
      </p:sp>
      <p:sp>
        <p:nvSpPr>
          <p:cNvPr id="4" name="Slide Number Placeholder 3"/>
          <p:cNvSpPr>
            <a:spLocks noGrp="1"/>
          </p:cNvSpPr>
          <p:nvPr>
            <p:ph type="sldNum" sz="quarter" idx="10"/>
          </p:nvPr>
        </p:nvSpPr>
        <p:spPr/>
        <p:txBody>
          <a:bodyPr/>
          <a:lstStyle/>
          <a:p>
            <a:fld id="{2DA73E82-7ED0-4B2B-ABAC-A0EE44A029CA}" type="slidenum">
              <a:rPr lang="en-US" smtClean="0"/>
              <a:t>5</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review how</a:t>
            </a:r>
            <a:r>
              <a:rPr lang="en-US" baseline="0" dirty="0" smtClean="0"/>
              <a:t> to obtain, store, and use </a:t>
            </a:r>
            <a:r>
              <a:rPr lang="en-US" sz="1200" b="0" i="0" u="none" strike="noStrike" kern="1200" dirty="0" smtClean="0">
                <a:solidFill>
                  <a:schemeClr val="tx1"/>
                </a:solidFill>
                <a:effectLst/>
                <a:latin typeface="+mn-lt"/>
                <a:ea typeface="+mn-ea"/>
                <a:cs typeface="+mn-cs"/>
              </a:rPr>
              <a:t>Crypto coding with C++ </a:t>
            </a:r>
          </a:p>
          <a:p>
            <a:r>
              <a:rPr lang="en-US" sz="1200" b="0" i="0" u="none" strike="noStrike" kern="1200" dirty="0" smtClean="0">
                <a:solidFill>
                  <a:schemeClr val="tx1"/>
                </a:solidFill>
                <a:effectLst/>
                <a:latin typeface="+mn-lt"/>
                <a:ea typeface="+mn-ea"/>
                <a:cs typeface="+mn-cs"/>
              </a:rPr>
              <a:t>    </a:t>
            </a:r>
            <a:br>
              <a:rPr lang="en-US" sz="1200" b="0" i="0" u="none" strike="noStrike" kern="1200" dirty="0" smtClean="0">
                <a:solidFill>
                  <a:schemeClr val="tx1"/>
                </a:solidFill>
                <a:effectLst/>
                <a:latin typeface="+mn-lt"/>
                <a:ea typeface="+mn-ea"/>
                <a:cs typeface="+mn-cs"/>
              </a:rPr>
            </a:br>
            <a:r>
              <a:rPr lang="en-US" sz="1200" b="0" i="0" u="none" strike="noStrike" kern="1200" dirty="0" smtClean="0">
                <a:solidFill>
                  <a:schemeClr val="tx1"/>
                </a:solidFill>
                <a:effectLst/>
                <a:latin typeface="+mn-lt"/>
                <a:ea typeface="+mn-ea"/>
                <a:cs typeface="+mn-cs"/>
              </a:rPr>
              <a:t>https://conan.io/center/quickfix?os=Windows&amp;tab=overview</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42</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the similarities.</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43</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the similarities.</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44</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pPr marL="171450" indent="-171450">
              <a:buFontTx/>
              <a:buChar char="-"/>
            </a:pPr>
            <a:r>
              <a:rPr lang="en-US" sz="1200" b="1" dirty="0" smtClean="0">
                <a:latin typeface="Arabic Typesetting" pitchFamily="66" charset="-78"/>
                <a:cs typeface="Arabic Typesetting" pitchFamily="66" charset="-78"/>
              </a:rPr>
              <a:t>Explain</a:t>
            </a:r>
            <a:r>
              <a:rPr lang="en-US" sz="1200" b="1" baseline="0" dirty="0" smtClean="0">
                <a:latin typeface="Arabic Typesetting" pitchFamily="66" charset="-78"/>
                <a:cs typeface="Arabic Typesetting" pitchFamily="66" charset="-78"/>
              </a:rPr>
              <a:t> what this means, and how to melt an iceberg.</a:t>
            </a:r>
          </a:p>
          <a:p>
            <a:pPr marL="171450" indent="-171450">
              <a:buFontTx/>
              <a:buChar char="-"/>
            </a:pPr>
            <a:r>
              <a:rPr lang="en-US" sz="1200" b="1" baseline="0" dirty="0" smtClean="0">
                <a:latin typeface="Arabic Typesetting" pitchFamily="66" charset="-78"/>
                <a:cs typeface="Arabic Typesetting" pitchFamily="66" charset="-78"/>
              </a:rPr>
              <a:t>Do this example of the whiteboard to explain how the stack can be manipulated as an aggressor and as a liquidity provider.</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45</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pPr marL="171450" indent="-171450">
              <a:buFontTx/>
              <a:buChar char="-"/>
            </a:pPr>
            <a:r>
              <a:rPr lang="en-US" sz="1200" b="1" dirty="0" smtClean="0">
                <a:latin typeface="Arabic Typesetting" pitchFamily="66" charset="-78"/>
                <a:cs typeface="Arabic Typesetting" pitchFamily="66" charset="-78"/>
              </a:rPr>
              <a:t>Explain</a:t>
            </a:r>
            <a:r>
              <a:rPr lang="en-US" sz="1200" b="1" baseline="0" dirty="0" smtClean="0">
                <a:latin typeface="Arabic Typesetting" pitchFamily="66" charset="-78"/>
                <a:cs typeface="Arabic Typesetting" pitchFamily="66" charset="-78"/>
              </a:rPr>
              <a:t> market depth.</a:t>
            </a:r>
          </a:p>
          <a:p>
            <a:pPr marL="171450" indent="-171450">
              <a:buFontTx/>
              <a:buChar char="-"/>
            </a:pPr>
            <a:r>
              <a:rPr lang="en-US" sz="1200" b="1" baseline="0" dirty="0" smtClean="0">
                <a:latin typeface="Arabic Typesetting" pitchFamily="66" charset="-78"/>
                <a:cs typeface="Arabic Typesetting" pitchFamily="66" charset="-78"/>
              </a:rPr>
              <a:t>Do this example of the whiteboard to explain how the stack can be manipulated as an aggressor and as a liquidity provider.</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46</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why they are all the same.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47</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why they are all the same.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48</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why they are all the same.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49</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How to use regression strategies to identify arbitrage</a:t>
            </a:r>
          </a:p>
          <a:p>
            <a:r>
              <a:rPr lang="en-US" sz="1200" b="1" dirty="0" smtClean="0">
                <a:latin typeface="Arabic Typesetting" pitchFamily="66" charset="-78"/>
                <a:cs typeface="Arabic Typesetting" pitchFamily="66" charset="-78"/>
              </a:rPr>
              <a:t>- And why they are all the same</a:t>
            </a:r>
            <a:r>
              <a:rPr lang="en-US" sz="1200" b="1" baseline="0" dirty="0" smtClean="0">
                <a:latin typeface="Arabic Typesetting" pitchFamily="66" charset="-78"/>
                <a:cs typeface="Arabic Typesetting" pitchFamily="66" charset="-78"/>
              </a:rPr>
              <a:t> no matter what information you are trying to forecast, as long as there are enough data points in the past.</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50</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Discuss the in-depth process of</a:t>
            </a:r>
            <a:r>
              <a:rPr lang="en-US" sz="1200" b="1" baseline="0" dirty="0" smtClean="0">
                <a:latin typeface="Arabic Typesetting" pitchFamily="66" charset="-78"/>
                <a:cs typeface="Arabic Typesetting" pitchFamily="66" charset="-78"/>
              </a:rPr>
              <a:t> ETL on the whiteboard using flat file storage solutions and its advantages over SQL, Mongo, or anything.</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51</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a:t>
            </a:r>
            <a:r>
              <a:rPr lang="en-US" baseline="0" smtClean="0"/>
              <a:t>last decade or so.</a:t>
            </a:r>
            <a:endParaRPr lang="en-US"/>
          </a:p>
        </p:txBody>
      </p:sp>
      <p:sp>
        <p:nvSpPr>
          <p:cNvPr id="4" name="Slide Number Placeholder 3"/>
          <p:cNvSpPr>
            <a:spLocks noGrp="1"/>
          </p:cNvSpPr>
          <p:nvPr>
            <p:ph type="sldNum" sz="quarter" idx="10"/>
          </p:nvPr>
        </p:nvSpPr>
        <p:spPr/>
        <p:txBody>
          <a:bodyPr/>
          <a:lstStyle/>
          <a:p>
            <a:fld id="{2DA73E82-7ED0-4B2B-ABAC-A0EE44A029CA}" type="slidenum">
              <a:rPr lang="en-US" smtClean="0"/>
              <a:t>6</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smtClean="0">
                <a:latin typeface="Arabic Typesetting" pitchFamily="66" charset="-78"/>
                <a:cs typeface="Arabic Typesetting" pitchFamily="66" charset="-78"/>
              </a:rPr>
              <a:t>Discuss the in-depth process of</a:t>
            </a:r>
            <a:r>
              <a:rPr lang="en-US" sz="1200" b="1" baseline="0" dirty="0" smtClean="0">
                <a:latin typeface="Arabic Typesetting" pitchFamily="66" charset="-78"/>
                <a:cs typeface="Arabic Typesetting" pitchFamily="66" charset="-78"/>
              </a:rPr>
              <a:t> ETL on the whiteboard using flat file storage solutions and its advantages over SQL, Mongo, or anything.</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52</a:t>
            </a:fld>
            <a:endParaRPr lang="en-US"/>
          </a:p>
        </p:txBody>
      </p:sp>
    </p:spTree>
    <p:extLst>
      <p:ext uri="{BB962C8B-B14F-4D97-AF65-F5344CB8AC3E}">
        <p14:creationId xmlns:p14="http://schemas.microsoft.com/office/powerpoint/2010/main" val="3458426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a:t>
            </a:r>
            <a:r>
              <a:rPr lang="en-US" baseline="0" smtClean="0"/>
              <a:t>last decade or so.</a:t>
            </a:r>
            <a:endParaRPr lang="en-US"/>
          </a:p>
        </p:txBody>
      </p:sp>
      <p:sp>
        <p:nvSpPr>
          <p:cNvPr id="4" name="Slide Number Placeholder 3"/>
          <p:cNvSpPr>
            <a:spLocks noGrp="1"/>
          </p:cNvSpPr>
          <p:nvPr>
            <p:ph type="sldNum" sz="quarter" idx="10"/>
          </p:nvPr>
        </p:nvSpPr>
        <p:spPr/>
        <p:txBody>
          <a:bodyPr/>
          <a:lstStyle/>
          <a:p>
            <a:fld id="{2DA73E82-7ED0-4B2B-ABAC-A0EE44A029CA}" type="slidenum">
              <a:rPr lang="en-US" smtClean="0"/>
              <a:t>7</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short background of my</a:t>
            </a:r>
            <a:r>
              <a:rPr lang="en-US" baseline="0" dirty="0" smtClean="0"/>
              <a:t> involvement as a market-maker and arbitrageur for the </a:t>
            </a:r>
            <a:r>
              <a:rPr lang="en-US" baseline="0" smtClean="0"/>
              <a:t>last decade or so.</a:t>
            </a:r>
            <a:endParaRPr lang="en-US"/>
          </a:p>
        </p:txBody>
      </p:sp>
      <p:sp>
        <p:nvSpPr>
          <p:cNvPr id="4" name="Slide Number Placeholder 3"/>
          <p:cNvSpPr>
            <a:spLocks noGrp="1"/>
          </p:cNvSpPr>
          <p:nvPr>
            <p:ph type="sldNum" sz="quarter" idx="10"/>
          </p:nvPr>
        </p:nvSpPr>
        <p:spPr/>
        <p:txBody>
          <a:bodyPr/>
          <a:lstStyle/>
          <a:p>
            <a:fld id="{2DA73E82-7ED0-4B2B-ABAC-A0EE44A029CA}" type="slidenum">
              <a:rPr lang="en-US" smtClean="0"/>
              <a:t>8</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will provide an</a:t>
            </a:r>
            <a:r>
              <a:rPr lang="en-US" baseline="0" dirty="0" smtClean="0"/>
              <a:t> example, in layman’s terms of how arbitrage exists – in a physical delivery market, rather an exchange.</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9</a:t>
            </a:fld>
            <a:endParaRPr lang="en-US"/>
          </a:p>
        </p:txBody>
      </p:sp>
    </p:spTree>
    <p:extLst>
      <p:ext uri="{BB962C8B-B14F-4D97-AF65-F5344CB8AC3E}">
        <p14:creationId xmlns:p14="http://schemas.microsoft.com/office/powerpoint/2010/main" val="467681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Antminer company, was one of the first to start selling “at home” mining kits, and with respect to their costs is generally there to assist the code/ program based traders to better mine their coins. I never purchased one of these myself.</a:t>
            </a:r>
            <a:endParaRPr lang="en-US" dirty="0"/>
          </a:p>
        </p:txBody>
      </p:sp>
      <p:sp>
        <p:nvSpPr>
          <p:cNvPr id="4" name="Slide Number Placeholder 3"/>
          <p:cNvSpPr>
            <a:spLocks noGrp="1"/>
          </p:cNvSpPr>
          <p:nvPr>
            <p:ph type="sldNum" sz="quarter" idx="10"/>
          </p:nvPr>
        </p:nvSpPr>
        <p:spPr/>
        <p:txBody>
          <a:bodyPr/>
          <a:lstStyle/>
          <a:p>
            <a:fld id="{2DA73E82-7ED0-4B2B-ABAC-A0EE44A029CA}" type="slidenum">
              <a:rPr lang="en-US" smtClean="0"/>
              <a:t>10</a:t>
            </a:fld>
            <a:endParaRPr lang="en-US"/>
          </a:p>
        </p:txBody>
      </p:sp>
    </p:spTree>
    <p:extLst>
      <p:ext uri="{BB962C8B-B14F-4D97-AF65-F5344CB8AC3E}">
        <p14:creationId xmlns:p14="http://schemas.microsoft.com/office/powerpoint/2010/main" val="1177705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A753E24-7294-4340-91CB-C40DC604DE9E}" type="datetimeFigureOut">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1792293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753E24-7294-4340-91CB-C40DC604DE9E}" type="datetimeFigureOut">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3217194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753E24-7294-4340-91CB-C40DC604DE9E}" type="datetimeFigureOut">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2311063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A753E24-7294-4340-91CB-C40DC604DE9E}" type="datetimeFigureOut">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232530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A753E24-7294-4340-91CB-C40DC604DE9E}" type="datetimeFigureOut">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1238403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A753E24-7294-4340-91CB-C40DC604DE9E}" type="datetimeFigureOut">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1904012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A753E24-7294-4340-91CB-C40DC604DE9E}" type="datetimeFigureOut">
              <a:rPr lang="en-US" smtClean="0"/>
              <a:t>11/25/2022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246603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A753E24-7294-4340-91CB-C40DC604DE9E}" type="datetimeFigureOut">
              <a:rPr lang="en-US" smtClean="0"/>
              <a:t>11/25/2022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4266029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753E24-7294-4340-91CB-C40DC604DE9E}" type="datetimeFigureOut">
              <a:rPr lang="en-US" smtClean="0"/>
              <a:t>11/25/2022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2224319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A753E24-7294-4340-91CB-C40DC604DE9E}" type="datetimeFigureOut">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1674269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A753E24-7294-4340-91CB-C40DC604DE9E}" type="datetimeFigureOut">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B2C9E9-3139-4C70-880E-8E25FE17B932}" type="slidenum">
              <a:rPr lang="en-US" smtClean="0"/>
              <a:t>‹#›</a:t>
            </a:fld>
            <a:endParaRPr lang="en-US"/>
          </a:p>
        </p:txBody>
      </p:sp>
    </p:spTree>
    <p:extLst>
      <p:ext uri="{BB962C8B-B14F-4D97-AF65-F5344CB8AC3E}">
        <p14:creationId xmlns:p14="http://schemas.microsoft.com/office/powerpoint/2010/main" val="3372261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753E24-7294-4340-91CB-C40DC604DE9E}" type="datetimeFigureOut">
              <a:rPr lang="en-US" smtClean="0"/>
              <a:t>11/25/2022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B2C9E9-3139-4C70-880E-8E25FE17B932}" type="slidenum">
              <a:rPr lang="en-US" smtClean="0"/>
              <a:t>‹#›</a:t>
            </a:fld>
            <a:endParaRPr lang="en-US"/>
          </a:p>
        </p:txBody>
      </p:sp>
    </p:spTree>
    <p:extLst>
      <p:ext uri="{BB962C8B-B14F-4D97-AF65-F5344CB8AC3E}">
        <p14:creationId xmlns:p14="http://schemas.microsoft.com/office/powerpoint/2010/main" val="1941257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s://www.onixs.biz/fix-dictionary/4.2/fields_by_tag.html" TargetMode="External"/><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hyperlink" Target="https://quickfixengine.org/c/documentation/"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hyperlink" Target="https://covid.ourworldindata.org/data/owid-covid-data.xlsx" TargetMode="External"/><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hyperlink" Target="https://www.interactivebrokers.com/en/trading/ibgateway-latest.php" TargetMode="External"/><Relationship Id="rId2" Type="http://schemas.openxmlformats.org/officeDocument/2006/relationships/hyperlink" Target="https://www.interactivebrokers.com/en/trading/tws-offline-installers.php" TargetMode="Externa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55.xml.rels><?xml version="1.0" encoding="UTF-8" standalone="yes"?>
<Relationships xmlns="http://schemas.openxmlformats.org/package/2006/relationships"><Relationship Id="rId3" Type="http://schemas.openxmlformats.org/officeDocument/2006/relationships/hyperlink" Target="https://www.interactivebrokers.com/en/trading/ibgateway-latest.php" TargetMode="External"/><Relationship Id="rId2" Type="http://schemas.openxmlformats.org/officeDocument/2006/relationships/hyperlink" Target="https://www.interactivebrokers.com/en/trading/tws-offline-installers.php" TargetMode="External"/><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7772400" cy="1470025"/>
          </a:xfrm>
        </p:spPr>
        <p:txBody>
          <a:bodyPr>
            <a:normAutofit/>
          </a:bodyPr>
          <a:lstStyle/>
          <a:p>
            <a:r>
              <a:rPr lang="en-US" sz="3600" dirty="0" smtClean="0">
                <a:latin typeface="Arabic Typesetting" pitchFamily="66" charset="-78"/>
                <a:cs typeface="Arabic Typesetting" pitchFamily="66" charset="-78"/>
              </a:rPr>
              <a:t>HOW TECHNOLOGY HAS CHANGED MARKETS</a:t>
            </a:r>
            <a:endParaRPr lang="en-US" sz="3600"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3886200"/>
            <a:ext cx="6400800" cy="1752600"/>
          </a:xfrm>
        </p:spPr>
        <p:txBody>
          <a:bodyPr/>
          <a:lstStyle/>
          <a:p>
            <a:r>
              <a:rPr lang="en-US" dirty="0" smtClean="0">
                <a:latin typeface="Arabic Typesetting" pitchFamily="66" charset="-78"/>
                <a:cs typeface="Arabic Typesetting" pitchFamily="66" charset="-78"/>
              </a:rPr>
              <a:t>Bitcoin</a:t>
            </a:r>
            <a:r>
              <a:rPr lang="en-US" dirty="0">
                <a:latin typeface="Arabic Typesetting" pitchFamily="66" charset="-78"/>
                <a:cs typeface="Arabic Typesetting" pitchFamily="66" charset="-78"/>
              </a:rPr>
              <a:t> </a:t>
            </a:r>
            <a:r>
              <a:rPr lang="en-US" dirty="0" smtClean="0">
                <a:latin typeface="Arabic Typesetting" pitchFamily="66" charset="-78"/>
                <a:cs typeface="Arabic Typesetting" pitchFamily="66" charset="-78"/>
              </a:rPr>
              <a:t>and Cryptocurrency</a:t>
            </a:r>
          </a:p>
          <a:p>
            <a:r>
              <a:rPr lang="en-US" dirty="0" smtClean="0">
                <a:latin typeface="Arabic Typesetting" pitchFamily="66" charset="-78"/>
                <a:cs typeface="Arabic Typesetting" pitchFamily="66" charset="-78"/>
              </a:rPr>
              <a:t>DAY 1/2</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2123688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The glass-eel phenomenon</a:t>
            </a:r>
            <a:endParaRPr lang="en-US" dirty="0">
              <a:latin typeface="Arabic Typesetting" pitchFamily="66" charset="-78"/>
              <a:cs typeface="Arabic Typesetting" pitchFamily="66" charset="-78"/>
            </a:endParaRPr>
          </a:p>
        </p:txBody>
      </p:sp>
      <p:pic>
        <p:nvPicPr>
          <p:cNvPr id="1741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5582"/>
          <a:stretch/>
        </p:blipFill>
        <p:spPr bwMode="auto">
          <a:xfrm>
            <a:off x="1894114" y="1857829"/>
            <a:ext cx="5486400" cy="4357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06713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The glass-eel phenomenon</a:t>
            </a:r>
            <a:endParaRPr lang="en-US" dirty="0">
              <a:latin typeface="Arabic Typesetting" pitchFamily="66" charset="-78"/>
              <a:cs typeface="Arabic Typesetting" pitchFamily="66" charset="-78"/>
            </a:endParaRPr>
          </a:p>
        </p:txBody>
      </p:sp>
      <p:sp>
        <p:nvSpPr>
          <p:cNvPr id="3" name="Rectangle 2"/>
          <p:cNvSpPr/>
          <p:nvPr/>
        </p:nvSpPr>
        <p:spPr>
          <a:xfrm>
            <a:off x="457200" y="1447800"/>
            <a:ext cx="8153400" cy="1200329"/>
          </a:xfrm>
          <a:prstGeom prst="rect">
            <a:avLst/>
          </a:prstGeom>
        </p:spPr>
        <p:txBody>
          <a:bodyPr wrap="square">
            <a:spAutoFit/>
          </a:bodyPr>
          <a:lstStyle/>
          <a:p>
            <a:r>
              <a:rPr lang="en-US" sz="2400" b="1" dirty="0" smtClean="0">
                <a:latin typeface="Arabic Typesetting" pitchFamily="66" charset="-78"/>
                <a:cs typeface="Arabic Typesetting" pitchFamily="66" charset="-78"/>
              </a:rPr>
              <a:t>How Government and Politics become relevant when an economy booms.</a:t>
            </a:r>
          </a:p>
          <a:p>
            <a:r>
              <a:rPr lang="en-US" sz="2400" dirty="0" smtClean="0">
                <a:latin typeface="Arabic Typesetting" pitchFamily="66" charset="-78"/>
                <a:cs typeface="Arabic Typesetting" pitchFamily="66" charset="-78"/>
              </a:rPr>
              <a:t>- A catastrophe in Japan led to the export of “</a:t>
            </a:r>
            <a:r>
              <a:rPr lang="en-US" sz="2400" dirty="0" err="1" smtClean="0">
                <a:latin typeface="Arabic Typesetting" pitchFamily="66" charset="-78"/>
                <a:cs typeface="Arabic Typesetting" pitchFamily="66" charset="-78"/>
              </a:rPr>
              <a:t>Elvers</a:t>
            </a:r>
            <a:r>
              <a:rPr lang="en-US" sz="2400" dirty="0" smtClean="0">
                <a:latin typeface="Arabic Typesetting" pitchFamily="66" charset="-78"/>
                <a:cs typeface="Arabic Typesetting" pitchFamily="66" charset="-78"/>
              </a:rPr>
              <a:t>” which were </a:t>
            </a:r>
            <a:r>
              <a:rPr lang="en-US" sz="2400" u="sng" dirty="0" smtClean="0">
                <a:latin typeface="Arabic Typesetting" pitchFamily="66" charset="-78"/>
                <a:cs typeface="Arabic Typesetting" pitchFamily="66" charset="-78"/>
              </a:rPr>
              <a:t>NOT A DELICACY</a:t>
            </a:r>
            <a:r>
              <a:rPr lang="en-US" sz="2400" dirty="0" smtClean="0">
                <a:latin typeface="Arabic Typesetting" pitchFamily="66" charset="-78"/>
                <a:cs typeface="Arabic Typesetting" pitchFamily="66" charset="-78"/>
              </a:rPr>
              <a:t>, however the supply in Japan was ruined (and will be for an extended period of time) </a:t>
            </a:r>
          </a:p>
        </p:txBody>
      </p:sp>
      <p:pic>
        <p:nvPicPr>
          <p:cNvPr id="17410" name="Picture 2" descr="Trend in glass eel prices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700" y="2780335"/>
            <a:ext cx="5486400" cy="3640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018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The glass-eel phenomenon</a:t>
            </a:r>
            <a:endParaRPr lang="en-US" dirty="0">
              <a:latin typeface="Arabic Typesetting" pitchFamily="66" charset="-78"/>
              <a:cs typeface="Arabic Typesetting" pitchFamily="66" charset="-78"/>
            </a:endParaRPr>
          </a:p>
        </p:txBody>
      </p:sp>
      <p:sp>
        <p:nvSpPr>
          <p:cNvPr id="3" name="Rectangle 2"/>
          <p:cNvSpPr/>
          <p:nvPr/>
        </p:nvSpPr>
        <p:spPr>
          <a:xfrm>
            <a:off x="457200" y="1447800"/>
            <a:ext cx="8153400" cy="5262979"/>
          </a:xfrm>
          <a:prstGeom prst="rect">
            <a:avLst/>
          </a:prstGeom>
        </p:spPr>
        <p:txBody>
          <a:bodyPr wrap="square">
            <a:spAutoFit/>
          </a:bodyPr>
          <a:lstStyle/>
          <a:p>
            <a:r>
              <a:rPr lang="en-US" sz="2400" b="1" dirty="0" smtClean="0">
                <a:latin typeface="Arabic Typesetting" pitchFamily="66" charset="-78"/>
                <a:cs typeface="Arabic Typesetting" pitchFamily="66" charset="-78"/>
              </a:rPr>
              <a:t>How the locals react…</a:t>
            </a:r>
          </a:p>
          <a:p>
            <a:endParaRPr lang="en-US" sz="2400" b="1" dirty="0" smtClean="0">
              <a:latin typeface="Arabic Typesetting" pitchFamily="66" charset="-78"/>
              <a:cs typeface="Arabic Typesetting" pitchFamily="66" charset="-78"/>
            </a:endParaRPr>
          </a:p>
          <a:p>
            <a:r>
              <a:rPr lang="en-US" sz="2400" b="1" dirty="0" smtClean="0">
                <a:latin typeface="Arabic Typesetting" pitchFamily="66" charset="-78"/>
                <a:cs typeface="Arabic Typesetting" pitchFamily="66" charset="-78"/>
              </a:rPr>
              <a:t>“Short and sweet” is how Darrell Young, co-director of the Maine </a:t>
            </a:r>
            <a:r>
              <a:rPr lang="en-US" sz="2400" b="1" dirty="0" err="1" smtClean="0">
                <a:latin typeface="Arabic Typesetting" pitchFamily="66" charset="-78"/>
                <a:cs typeface="Arabic Typesetting" pitchFamily="66" charset="-78"/>
              </a:rPr>
              <a:t>Elver</a:t>
            </a:r>
            <a:r>
              <a:rPr lang="en-US" sz="2400" b="1" dirty="0" smtClean="0">
                <a:latin typeface="Arabic Typesetting" pitchFamily="66" charset="-78"/>
                <a:cs typeface="Arabic Typesetting" pitchFamily="66" charset="-78"/>
              </a:rPr>
              <a:t> Fishermen’s Association, put it when asked about the 2022 season. “This is the quickest we have ever filled our quota.” </a:t>
            </a:r>
          </a:p>
          <a:p>
            <a:endParaRPr lang="en-US" sz="2400" b="1" dirty="0" smtClean="0">
              <a:latin typeface="Arabic Typesetting" pitchFamily="66" charset="-78"/>
              <a:cs typeface="Arabic Typesetting" pitchFamily="66" charset="-78"/>
            </a:endParaRPr>
          </a:p>
          <a:p>
            <a:r>
              <a:rPr lang="en-US" sz="2400" b="1" dirty="0" smtClean="0">
                <a:latin typeface="Arabic Typesetting" pitchFamily="66" charset="-78"/>
                <a:cs typeface="Arabic Typesetting" pitchFamily="66" charset="-78"/>
              </a:rPr>
              <a:t>The Waltham fisherman has fished for </a:t>
            </a:r>
            <a:r>
              <a:rPr lang="en-US" sz="2400" b="1" dirty="0" err="1" smtClean="0">
                <a:latin typeface="Arabic Typesetting" pitchFamily="66" charset="-78"/>
                <a:cs typeface="Arabic Typesetting" pitchFamily="66" charset="-78"/>
              </a:rPr>
              <a:t>elvers</a:t>
            </a:r>
            <a:r>
              <a:rPr lang="en-US" sz="2400" b="1" dirty="0" smtClean="0">
                <a:latin typeface="Arabic Typesetting" pitchFamily="66" charset="-78"/>
                <a:cs typeface="Arabic Typesetting" pitchFamily="66" charset="-78"/>
              </a:rPr>
              <a:t> for 30 years. He and several other fishermen collectively caught 80 pounds in eight days. He attributed the big catch to various factors including the Atlantic States Marine Fisheries Commission’s 2013 prohibition of harvesting of </a:t>
            </a:r>
            <a:r>
              <a:rPr lang="en-US" sz="2400" b="1" dirty="0" err="1" smtClean="0">
                <a:latin typeface="Arabic Typesetting" pitchFamily="66" charset="-78"/>
                <a:cs typeface="Arabic Typesetting" pitchFamily="66" charset="-78"/>
              </a:rPr>
              <a:t>elvers</a:t>
            </a:r>
            <a:r>
              <a:rPr lang="en-US" sz="2400" b="1" dirty="0" smtClean="0">
                <a:latin typeface="Arabic Typesetting" pitchFamily="66" charset="-78"/>
                <a:cs typeface="Arabic Typesetting" pitchFamily="66" charset="-78"/>
              </a:rPr>
              <a:t> at later stages of growth – when they are known as pigment, yellow and silver eels – along the Eastern Seaboard. The fact spring arrived early was another contributing factor.</a:t>
            </a:r>
          </a:p>
          <a:p>
            <a:endParaRPr lang="en-US" sz="2400" b="1" dirty="0">
              <a:latin typeface="Arabic Typesetting" pitchFamily="66" charset="-78"/>
              <a:cs typeface="Arabic Typesetting" pitchFamily="66" charset="-78"/>
            </a:endParaRPr>
          </a:p>
          <a:p>
            <a:r>
              <a:rPr lang="en-US" sz="2400" b="1" dirty="0" smtClean="0">
                <a:latin typeface="Arabic Typesetting" pitchFamily="66" charset="-78"/>
                <a:cs typeface="Arabic Typesetting" pitchFamily="66" charset="-78"/>
              </a:rPr>
              <a:t>The prices went from dollars, to thousands and sunk to $550 during Covid-19</a:t>
            </a:r>
          </a:p>
          <a:p>
            <a:r>
              <a:rPr lang="en-US" sz="2400" b="1" dirty="0" smtClean="0">
                <a:latin typeface="Arabic Typesetting" pitchFamily="66" charset="-78"/>
                <a:cs typeface="Arabic Typesetting" pitchFamily="66" charset="-78"/>
              </a:rPr>
              <a:t>- How do you think the locals felt about the future price of </a:t>
            </a:r>
            <a:r>
              <a:rPr lang="en-US" sz="2400" b="1" dirty="0" err="1" smtClean="0">
                <a:latin typeface="Arabic Typesetting" pitchFamily="66" charset="-78"/>
                <a:cs typeface="Arabic Typesetting" pitchFamily="66" charset="-78"/>
              </a:rPr>
              <a:t>Elvers</a:t>
            </a:r>
            <a:r>
              <a:rPr lang="en-US" sz="2400" b="1" dirty="0" smtClean="0">
                <a:latin typeface="Arabic Typesetting" pitchFamily="66" charset="-78"/>
                <a:cs typeface="Arabic Typesetting" pitchFamily="66" charset="-78"/>
              </a:rPr>
              <a:t>.</a:t>
            </a:r>
          </a:p>
        </p:txBody>
      </p:sp>
    </p:spTree>
    <p:extLst>
      <p:ext uri="{BB962C8B-B14F-4D97-AF65-F5344CB8AC3E}">
        <p14:creationId xmlns:p14="http://schemas.microsoft.com/office/powerpoint/2010/main" val="1295008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1295400"/>
            <a:ext cx="6024221" cy="52486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1"/>
          <p:cNvSpPr>
            <a:spLocks noGrp="1"/>
          </p:cNvSpPr>
          <p:nvPr>
            <p:ph type="title"/>
          </p:nvPr>
        </p:nvSpPr>
        <p:spPr>
          <a:xfrm>
            <a:off x="457200" y="274638"/>
            <a:ext cx="8229600" cy="1143000"/>
          </a:xfrm>
        </p:spPr>
        <p:txBody>
          <a:bodyPr/>
          <a:lstStyle/>
          <a:p>
            <a:r>
              <a:rPr lang="en-US" dirty="0" smtClean="0">
                <a:latin typeface="Arabic Typesetting" pitchFamily="66" charset="-78"/>
                <a:cs typeface="Arabic Typesetting" pitchFamily="66" charset="-78"/>
              </a:rPr>
              <a:t>The glass-eel phenomenon</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747804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Trend in glass eel prices | Download Scientific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735" y="685800"/>
            <a:ext cx="8822913" cy="5854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844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descr="Trend in glass eel prices | Download Scientific Diagram"/>
          <p:cNvPicPr>
            <a:picLocks noChangeAspect="1" noChangeArrowheads="1"/>
          </p:cNvPicPr>
          <p:nvPr/>
        </p:nvPicPr>
        <p:blipFill rotWithShape="1">
          <a:blip r:embed="rId3">
            <a:extLst>
              <a:ext uri="{28A0092B-C50C-407E-A947-70E740481C1C}">
                <a14:useLocalDpi xmlns:a14="http://schemas.microsoft.com/office/drawing/2010/main" val="0"/>
              </a:ext>
            </a:extLst>
          </a:blip>
          <a:srcRect l="56108" t="2700" r="1493" b="4825"/>
          <a:stretch/>
        </p:blipFill>
        <p:spPr bwMode="auto">
          <a:xfrm>
            <a:off x="2438399" y="762000"/>
            <a:ext cx="4122057" cy="5965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290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Crowded Spaces</a:t>
            </a:r>
            <a:endParaRPr lang="en-US" dirty="0">
              <a:latin typeface="Arabic Typesetting" pitchFamily="66" charset="-78"/>
              <a:cs typeface="Arabic Typesetting" pitchFamily="66" charset="-78"/>
            </a:endParaRPr>
          </a:p>
        </p:txBody>
      </p:sp>
      <p:sp>
        <p:nvSpPr>
          <p:cNvPr id="3" name="Rectangle 2"/>
          <p:cNvSpPr/>
          <p:nvPr/>
        </p:nvSpPr>
        <p:spPr>
          <a:xfrm>
            <a:off x="457200" y="1447800"/>
            <a:ext cx="8153400" cy="4893647"/>
          </a:xfrm>
          <a:prstGeom prst="rect">
            <a:avLst/>
          </a:prstGeom>
        </p:spPr>
        <p:txBody>
          <a:bodyPr wrap="square">
            <a:spAutoFit/>
          </a:bodyPr>
          <a:lstStyle/>
          <a:p>
            <a:r>
              <a:rPr lang="en-US" sz="2400" b="1" dirty="0" err="1">
                <a:latin typeface="Arabic Typesetting" pitchFamily="66" charset="-78"/>
                <a:cs typeface="Arabic Typesetting" pitchFamily="66" charset="-78"/>
              </a:rPr>
              <a:t>Elvers</a:t>
            </a:r>
            <a:r>
              <a:rPr lang="en-US" sz="2400" b="1" dirty="0">
                <a:latin typeface="Arabic Typesetting" pitchFamily="66" charset="-78"/>
                <a:cs typeface="Arabic Typesetting" pitchFamily="66" charset="-78"/>
              </a:rPr>
              <a:t> fetch $2,154 per </a:t>
            </a:r>
            <a:r>
              <a:rPr lang="en-US" sz="2400" b="1" dirty="0" smtClean="0">
                <a:latin typeface="Arabic Typesetting" pitchFamily="66" charset="-78"/>
                <a:cs typeface="Arabic Typesetting" pitchFamily="66" charset="-78"/>
              </a:rPr>
              <a:t>pound, and the area becomes crowded.</a:t>
            </a:r>
          </a:p>
          <a:p>
            <a:pPr marL="342900" indent="-342900">
              <a:buFontTx/>
              <a:buChar char="-"/>
            </a:pPr>
            <a:r>
              <a:rPr lang="en-US" sz="2400" dirty="0" smtClean="0">
                <a:latin typeface="Arabic Typesetting" pitchFamily="66" charset="-78"/>
                <a:cs typeface="Arabic Typesetting" pitchFamily="66" charset="-78"/>
              </a:rPr>
              <a:t>Real Estate Prices in Maine boom.</a:t>
            </a:r>
          </a:p>
          <a:p>
            <a:pPr marL="342900" indent="-342900">
              <a:buFontTx/>
              <a:buChar char="-"/>
            </a:pPr>
            <a:r>
              <a:rPr lang="en-US" sz="2400" dirty="0" smtClean="0">
                <a:latin typeface="Arabic Typesetting" pitchFamily="66" charset="-78"/>
                <a:cs typeface="Arabic Typesetting" pitchFamily="66" charset="-78"/>
              </a:rPr>
              <a:t>Politics in a small town in Maine.</a:t>
            </a:r>
          </a:p>
          <a:p>
            <a:pPr marL="342900" indent="-342900">
              <a:buFontTx/>
              <a:buChar char="-"/>
            </a:pPr>
            <a:r>
              <a:rPr lang="en-US" sz="2400" dirty="0" smtClean="0">
                <a:latin typeface="Arabic Typesetting" pitchFamily="66" charset="-78"/>
                <a:cs typeface="Arabic Typesetting" pitchFamily="66" charset="-78"/>
              </a:rPr>
              <a:t>The migration pattern of “</a:t>
            </a:r>
            <a:r>
              <a:rPr lang="en-US" sz="2400" dirty="0" err="1">
                <a:latin typeface="Arabic Typesetting" pitchFamily="66" charset="-78"/>
                <a:cs typeface="Arabic Typesetting" pitchFamily="66" charset="-78"/>
              </a:rPr>
              <a:t>E</a:t>
            </a:r>
            <a:r>
              <a:rPr lang="en-US" sz="2400" dirty="0" err="1" smtClean="0">
                <a:latin typeface="Arabic Typesetting" pitchFamily="66" charset="-78"/>
                <a:cs typeface="Arabic Typesetting" pitchFamily="66" charset="-78"/>
              </a:rPr>
              <a:t>lvers</a:t>
            </a:r>
            <a:r>
              <a:rPr lang="en-US" sz="2400" dirty="0" smtClean="0">
                <a:latin typeface="Arabic Typesetting" pitchFamily="66" charset="-78"/>
                <a:cs typeface="Arabic Typesetting" pitchFamily="66" charset="-78"/>
              </a:rPr>
              <a:t>” all of a sudden is a “thing of relevance”</a:t>
            </a:r>
          </a:p>
          <a:p>
            <a:pPr marL="342900" indent="-342900">
              <a:buFontTx/>
              <a:buChar char="-"/>
            </a:pPr>
            <a:r>
              <a:rPr lang="en-US" sz="2400" dirty="0" smtClean="0">
                <a:latin typeface="Arabic Typesetting" pitchFamily="66" charset="-78"/>
                <a:cs typeface="Arabic Typesetting" pitchFamily="66" charset="-78"/>
              </a:rPr>
              <a:t>The small town farmers all became millionaires, like they struck Gold.</a:t>
            </a:r>
          </a:p>
          <a:p>
            <a:pPr marL="342900" indent="-342900">
              <a:buFontTx/>
              <a:buChar char="-"/>
            </a:pPr>
            <a:endParaRPr lang="en-US" sz="2400" i="1" dirty="0" smtClean="0">
              <a:latin typeface="Arabic Typesetting" pitchFamily="66" charset="-78"/>
              <a:cs typeface="Arabic Typesetting" pitchFamily="66" charset="-78"/>
            </a:endParaRPr>
          </a:p>
          <a:p>
            <a:r>
              <a:rPr lang="en-US" sz="2400" i="1" dirty="0" smtClean="0">
                <a:latin typeface="Arabic Typesetting" pitchFamily="66" charset="-78"/>
                <a:cs typeface="Arabic Typesetting" pitchFamily="66" charset="-78"/>
              </a:rPr>
              <a:t>In the United States, Maine’s </a:t>
            </a:r>
            <a:r>
              <a:rPr lang="en-US" sz="2400" i="1" dirty="0" err="1" smtClean="0">
                <a:latin typeface="Arabic Typesetting" pitchFamily="66" charset="-78"/>
                <a:cs typeface="Arabic Typesetting" pitchFamily="66" charset="-78"/>
              </a:rPr>
              <a:t>elver</a:t>
            </a:r>
            <a:r>
              <a:rPr lang="en-US" sz="2400" i="1" dirty="0" smtClean="0">
                <a:latin typeface="Arabic Typesetting" pitchFamily="66" charset="-78"/>
                <a:cs typeface="Arabic Typesetting" pitchFamily="66" charset="-78"/>
              </a:rPr>
              <a:t> fishery ranks among the most valuable on a per-pound basis. The baby eels are highly sought after in Japan, China and other Asian markets, where they are grown to market size. The translucent </a:t>
            </a:r>
            <a:r>
              <a:rPr lang="en-US" sz="2400" i="1" dirty="0" err="1" smtClean="0">
                <a:latin typeface="Arabic Typesetting" pitchFamily="66" charset="-78"/>
                <a:cs typeface="Arabic Typesetting" pitchFamily="66" charset="-78"/>
              </a:rPr>
              <a:t>elvers</a:t>
            </a:r>
            <a:r>
              <a:rPr lang="en-US" sz="2400" i="1" dirty="0" smtClean="0">
                <a:latin typeface="Arabic Typesetting" pitchFamily="66" charset="-78"/>
                <a:cs typeface="Arabic Typesetting" pitchFamily="66" charset="-78"/>
              </a:rPr>
              <a:t> also are a luxurious menu item – like caviar and truffles – in high-end restaurants around the globe. </a:t>
            </a:r>
            <a:endParaRPr lang="en-US" sz="2400" i="1" dirty="0">
              <a:latin typeface="Arabic Typesetting" pitchFamily="66" charset="-78"/>
              <a:cs typeface="Arabic Typesetting" pitchFamily="66" charset="-78"/>
            </a:endParaRPr>
          </a:p>
          <a:p>
            <a:pPr marL="342900" indent="-342900">
              <a:buFontTx/>
              <a:buChar char="-"/>
            </a:pPr>
            <a:endParaRPr lang="en-US" sz="2400" dirty="0" smtClean="0">
              <a:latin typeface="Arabic Typesetting" pitchFamily="66" charset="-78"/>
              <a:cs typeface="Arabic Typesetting" pitchFamily="66" charset="-78"/>
            </a:endParaRPr>
          </a:p>
          <a:p>
            <a:pPr marL="342900" indent="-342900">
              <a:buFontTx/>
              <a:buChar char="-"/>
            </a:pPr>
            <a:r>
              <a:rPr lang="en-US" sz="2400" dirty="0" smtClean="0">
                <a:latin typeface="Arabic Typesetting" pitchFamily="66" charset="-78"/>
                <a:cs typeface="Arabic Typesetting" pitchFamily="66" charset="-78"/>
              </a:rPr>
              <a:t>https://www.europol.europa.eu/media-press/newsroom/news/glass-eel-traffickers-earned-more-eur-37-million-illegal-exports-to-asia</a:t>
            </a:r>
            <a:endParaRPr lang="en-US" sz="2400" dirty="0">
              <a:latin typeface="Arabic Typesetting" pitchFamily="66" charset="-78"/>
              <a:cs typeface="Arabic Typesetting" pitchFamily="66" charset="-78"/>
            </a:endParaRPr>
          </a:p>
        </p:txBody>
      </p:sp>
    </p:spTree>
    <p:extLst>
      <p:ext uri="{BB962C8B-B14F-4D97-AF65-F5344CB8AC3E}">
        <p14:creationId xmlns:p14="http://schemas.microsoft.com/office/powerpoint/2010/main" val="3889763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7288" y="80963"/>
            <a:ext cx="6829425" cy="669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76594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 y="1728788"/>
            <a:ext cx="8972550" cy="340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310210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The Story of Trading Sardines</a:t>
            </a:r>
            <a:endParaRPr lang="en-US" dirty="0">
              <a:latin typeface="Arabic Typesetting" pitchFamily="66" charset="-78"/>
              <a:cs typeface="Arabic Typesetting" pitchFamily="66" charset="-78"/>
            </a:endParaRPr>
          </a:p>
        </p:txBody>
      </p:sp>
      <p:sp>
        <p:nvSpPr>
          <p:cNvPr id="4" name="Rectangle 3"/>
          <p:cNvSpPr/>
          <p:nvPr/>
        </p:nvSpPr>
        <p:spPr>
          <a:xfrm>
            <a:off x="457200" y="1447800"/>
            <a:ext cx="8153400" cy="461665"/>
          </a:xfrm>
          <a:prstGeom prst="rect">
            <a:avLst/>
          </a:prstGeom>
        </p:spPr>
        <p:txBody>
          <a:bodyPr wrap="square">
            <a:spAutoFit/>
          </a:bodyPr>
          <a:lstStyle/>
          <a:p>
            <a:r>
              <a:rPr lang="en-US" sz="2400" b="1" dirty="0" smtClean="0">
                <a:latin typeface="Arabic Typesetting" pitchFamily="66" charset="-78"/>
                <a:cs typeface="Arabic Typesetting" pitchFamily="66" charset="-78"/>
              </a:rPr>
              <a:t>Seth </a:t>
            </a:r>
            <a:r>
              <a:rPr lang="en-US" sz="2400" b="1" dirty="0" err="1" smtClean="0">
                <a:latin typeface="Arabic Typesetting" pitchFamily="66" charset="-78"/>
                <a:cs typeface="Arabic Typesetting" pitchFamily="66" charset="-78"/>
              </a:rPr>
              <a:t>Klarman’s</a:t>
            </a:r>
            <a:r>
              <a:rPr lang="en-US" sz="2400" b="1" dirty="0" smtClean="0">
                <a:latin typeface="Arabic Typesetting" pitchFamily="66" charset="-78"/>
                <a:cs typeface="Arabic Typesetting" pitchFamily="66" charset="-78"/>
              </a:rPr>
              <a:t> Theories in “Margin of Safety”</a:t>
            </a:r>
          </a:p>
        </p:txBody>
      </p:sp>
      <p:pic>
        <p:nvPicPr>
          <p:cNvPr id="12289"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150" y="2133600"/>
            <a:ext cx="75057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2484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4985980"/>
          </a:xfrm>
          <a:prstGeom prst="rect">
            <a:avLst/>
          </a:prstGeom>
        </p:spPr>
        <p:txBody>
          <a:bodyPr wrap="square">
            <a:spAutoFit/>
          </a:bodyPr>
          <a:lstStyle/>
          <a:p>
            <a:r>
              <a:rPr lang="en-US" sz="4800" b="1" dirty="0">
                <a:latin typeface="Arabic Typesetting" pitchFamily="66" charset="-78"/>
                <a:cs typeface="Arabic Typesetting" pitchFamily="66" charset="-78"/>
              </a:rPr>
              <a:t>What </a:t>
            </a:r>
            <a:r>
              <a:rPr lang="en-US" sz="4800" b="1" dirty="0" smtClean="0">
                <a:latin typeface="Arabic Typesetting" pitchFamily="66" charset="-78"/>
                <a:cs typeface="Arabic Typesetting" pitchFamily="66" charset="-78"/>
              </a:rPr>
              <a:t>is </a:t>
            </a:r>
            <a:r>
              <a:rPr lang="en-US" sz="4800" b="1" dirty="0">
                <a:latin typeface="Arabic Typesetting" pitchFamily="66" charset="-78"/>
                <a:cs typeface="Arabic Typesetting" pitchFamily="66" charset="-78"/>
              </a:rPr>
              <a:t>an Arbitrageur</a:t>
            </a:r>
            <a:r>
              <a:rPr lang="en-US" sz="4800" b="1" dirty="0" smtClean="0">
                <a:latin typeface="Arabic Typesetting" pitchFamily="66" charset="-78"/>
                <a:cs typeface="Arabic Typesetting" pitchFamily="66" charset="-78"/>
              </a:rPr>
              <a:t>?</a:t>
            </a:r>
          </a:p>
          <a:p>
            <a:endParaRPr lang="en-US" sz="2400" b="1" dirty="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In nearly all instances, the cause of arbitrage is on the basis of private information known by the arbitrageur, and ex-post facto (having executed the trades) can boast of the discovery of those inefficiencies, maybe 10-years later. </a:t>
            </a:r>
          </a:p>
          <a:p>
            <a:pPr marL="285750" indent="-285750">
              <a:buFontTx/>
              <a:buChar char="-"/>
            </a:pPr>
            <a:endParaRPr lang="en-US" sz="2400" dirty="0" smtClean="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For example, a “would be” arbitrageur may use information about an impending takeover to buy up a company's stock and profit from the subsequent price appreciation. Which is known as “merger arbitrage” and is not in any sense a true “Arbitrage”.</a:t>
            </a:r>
          </a:p>
          <a:p>
            <a:pPr marL="285750" indent="-285750">
              <a:buFontTx/>
              <a:buChar char="-"/>
            </a:pPr>
            <a:endParaRPr lang="en-US" sz="2400" dirty="0" smtClean="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Arbitrage generally is the concept of purchasing an identical financial vehicle at a lower price than all other market participants.</a:t>
            </a:r>
          </a:p>
        </p:txBody>
      </p:sp>
    </p:spTree>
    <p:extLst>
      <p:ext uri="{BB962C8B-B14F-4D97-AF65-F5344CB8AC3E}">
        <p14:creationId xmlns:p14="http://schemas.microsoft.com/office/powerpoint/2010/main" val="16402695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The Story of Trading Sardines</a:t>
            </a:r>
            <a:endParaRPr lang="en-US" dirty="0">
              <a:latin typeface="Arabic Typesetting" pitchFamily="66" charset="-78"/>
              <a:cs typeface="Arabic Typesetting" pitchFamily="66" charset="-78"/>
            </a:endParaRPr>
          </a:p>
        </p:txBody>
      </p:sp>
      <p:sp>
        <p:nvSpPr>
          <p:cNvPr id="4" name="Rectangle 3"/>
          <p:cNvSpPr/>
          <p:nvPr/>
        </p:nvSpPr>
        <p:spPr>
          <a:xfrm>
            <a:off x="457200" y="1447800"/>
            <a:ext cx="8153400" cy="461665"/>
          </a:xfrm>
          <a:prstGeom prst="rect">
            <a:avLst/>
          </a:prstGeom>
        </p:spPr>
        <p:txBody>
          <a:bodyPr wrap="square">
            <a:spAutoFit/>
          </a:bodyPr>
          <a:lstStyle/>
          <a:p>
            <a:r>
              <a:rPr lang="en-US" sz="2400" b="1" dirty="0" smtClean="0">
                <a:latin typeface="Arabic Typesetting" pitchFamily="66" charset="-78"/>
                <a:cs typeface="Arabic Typesetting" pitchFamily="66" charset="-78"/>
              </a:rPr>
              <a:t>Seth </a:t>
            </a:r>
            <a:r>
              <a:rPr lang="en-US" sz="2400" b="1" dirty="0" err="1" smtClean="0">
                <a:latin typeface="Arabic Typesetting" pitchFamily="66" charset="-78"/>
                <a:cs typeface="Arabic Typesetting" pitchFamily="66" charset="-78"/>
              </a:rPr>
              <a:t>Klarman’s</a:t>
            </a:r>
            <a:r>
              <a:rPr lang="en-US" sz="2400" b="1" dirty="0" smtClean="0">
                <a:latin typeface="Arabic Typesetting" pitchFamily="66" charset="-78"/>
                <a:cs typeface="Arabic Typesetting" pitchFamily="66" charset="-78"/>
              </a:rPr>
              <a:t> Theories in “Margin of Safety”</a:t>
            </a:r>
          </a:p>
        </p:txBody>
      </p:sp>
      <p:pic>
        <p:nvPicPr>
          <p:cNvPr id="225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656" y="2667000"/>
            <a:ext cx="8608487" cy="3521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1672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0" dirty="0" smtClean="0">
                <a:latin typeface="Arabic Typesetting" pitchFamily="66" charset="-78"/>
                <a:cs typeface="Arabic Typesetting" pitchFamily="66" charset="-78"/>
              </a:rPr>
              <a:t>mining VS. trading</a:t>
            </a:r>
            <a:endParaRPr lang="en-US" sz="3600" b="0" dirty="0">
              <a:latin typeface="Arabic Typesetting" pitchFamily="66" charset="-78"/>
              <a:cs typeface="Arabic Typesetting" pitchFamily="66" charset="-78"/>
            </a:endParaRPr>
          </a:p>
        </p:txBody>
      </p:sp>
      <p:sp>
        <p:nvSpPr>
          <p:cNvPr id="3" name="Subtitle 2"/>
          <p:cNvSpPr>
            <a:spLocks noGrp="1"/>
          </p:cNvSpPr>
          <p:nvPr>
            <p:ph type="body" idx="1"/>
          </p:nvPr>
        </p:nvSpPr>
        <p:spPr/>
        <p:txBody>
          <a:bodyPr/>
          <a:lstStyle/>
          <a:p>
            <a:r>
              <a:rPr lang="en-US" dirty="0" smtClean="0">
                <a:latin typeface="Arabic Typesetting" pitchFamily="66" charset="-78"/>
                <a:cs typeface="Arabic Typesetting" pitchFamily="66" charset="-78"/>
              </a:rPr>
              <a:t>Bitcoin</a:t>
            </a:r>
            <a:r>
              <a:rPr lang="en-US" dirty="0">
                <a:latin typeface="Arabic Typesetting" pitchFamily="66" charset="-78"/>
                <a:cs typeface="Arabic Typesetting" pitchFamily="66" charset="-78"/>
              </a:rPr>
              <a:t> </a:t>
            </a:r>
            <a:r>
              <a:rPr lang="en-US" dirty="0" smtClean="0">
                <a:latin typeface="Arabic Typesetting" pitchFamily="66" charset="-78"/>
                <a:cs typeface="Arabic Typesetting" pitchFamily="66" charset="-78"/>
              </a:rPr>
              <a:t>and Cryptocurrency</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33913601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676400"/>
            <a:ext cx="2819400" cy="46950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19800" y="1960605"/>
            <a:ext cx="2228850" cy="4578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itle 1"/>
          <p:cNvSpPr txBox="1">
            <a:spLocks/>
          </p:cNvSpPr>
          <p:nvPr/>
        </p:nvSpPr>
        <p:spPr>
          <a:xfrm>
            <a:off x="0" y="274638"/>
            <a:ext cx="9144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latin typeface="Arabic Typesetting" pitchFamily="66" charset="-78"/>
                <a:cs typeface="Arabic Typesetting" pitchFamily="66" charset="-78"/>
              </a:rPr>
              <a:t>A TEXTBOOK EXAMPLE OF ARBITRAGE</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781569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263" y="1362075"/>
            <a:ext cx="8753475" cy="413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86844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9144000" cy="1143000"/>
          </a:xfrm>
        </p:spPr>
        <p:txBody>
          <a:bodyPr/>
          <a:lstStyle/>
          <a:p>
            <a:r>
              <a:rPr lang="en-US" dirty="0" smtClean="0">
                <a:latin typeface="Arabic Typesetting" pitchFamily="66" charset="-78"/>
                <a:cs typeface="Arabic Typesetting" pitchFamily="66" charset="-78"/>
              </a:rPr>
              <a:t>Illegal vs. Legal Arbitrage</a:t>
            </a:r>
            <a:endParaRPr lang="en-US" dirty="0">
              <a:latin typeface="Arabic Typesetting" pitchFamily="66" charset="-78"/>
              <a:cs typeface="Arabic Typesetting" pitchFamily="66" charset="-78"/>
            </a:endParaRPr>
          </a:p>
        </p:txBody>
      </p:sp>
      <p:pic>
        <p:nvPicPr>
          <p:cNvPr id="16385" name="Picture 1"/>
          <p:cNvPicPr>
            <a:picLocks noChangeAspect="1" noChangeArrowheads="1"/>
          </p:cNvPicPr>
          <p:nvPr/>
        </p:nvPicPr>
        <p:blipFill rotWithShape="1">
          <a:blip r:embed="rId3">
            <a:extLst>
              <a:ext uri="{28A0092B-C50C-407E-A947-70E740481C1C}">
                <a14:useLocalDpi xmlns:a14="http://schemas.microsoft.com/office/drawing/2010/main" val="0"/>
              </a:ext>
            </a:extLst>
          </a:blip>
          <a:srcRect l="6533" t="9304" r="5984"/>
          <a:stretch/>
        </p:blipFill>
        <p:spPr bwMode="auto">
          <a:xfrm>
            <a:off x="784151" y="1185069"/>
            <a:ext cx="7467600" cy="54072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377250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4638"/>
            <a:ext cx="9144000" cy="1143000"/>
          </a:xfrm>
        </p:spPr>
        <p:txBody>
          <a:bodyPr/>
          <a:lstStyle/>
          <a:p>
            <a:r>
              <a:rPr lang="en-US" dirty="0" smtClean="0">
                <a:latin typeface="Arabic Typesetting" pitchFamily="66" charset="-78"/>
                <a:cs typeface="Arabic Typesetting" pitchFamily="66" charset="-78"/>
              </a:rPr>
              <a:t>Illegal vs. Legal Arbitrage</a:t>
            </a:r>
            <a:endParaRPr lang="en-US" dirty="0">
              <a:latin typeface="Arabic Typesetting" pitchFamily="66" charset="-78"/>
              <a:cs typeface="Arabic Typesetting" pitchFamily="66" charset="-78"/>
            </a:endParaRPr>
          </a:p>
        </p:txBody>
      </p:sp>
      <p:sp>
        <p:nvSpPr>
          <p:cNvPr id="3" name="Rectangle 2"/>
          <p:cNvSpPr/>
          <p:nvPr/>
        </p:nvSpPr>
        <p:spPr>
          <a:xfrm>
            <a:off x="381000" y="2828836"/>
            <a:ext cx="8077200" cy="1200329"/>
          </a:xfrm>
          <a:prstGeom prst="rect">
            <a:avLst/>
          </a:prstGeom>
        </p:spPr>
        <p:txBody>
          <a:bodyPr wrap="square">
            <a:spAutoFit/>
          </a:bodyPr>
          <a:lstStyle/>
          <a:p>
            <a:r>
              <a:rPr lang="en-US" sz="2400" dirty="0" smtClean="0">
                <a:latin typeface="Arabic Typesetting" pitchFamily="66" charset="-78"/>
                <a:cs typeface="Arabic Typesetting" pitchFamily="66" charset="-78"/>
              </a:rPr>
              <a:t>Speculation,</a:t>
            </a:r>
            <a:r>
              <a:rPr lang="en-US" sz="2400" baseline="0" dirty="0" smtClean="0">
                <a:latin typeface="Arabic Typesetting" pitchFamily="66" charset="-78"/>
                <a:cs typeface="Arabic Typesetting" pitchFamily="66" charset="-78"/>
              </a:rPr>
              <a:t> should be limited in the scope of arbitrage; in fact – it should not exist.</a:t>
            </a:r>
          </a:p>
          <a:p>
            <a:r>
              <a:rPr lang="en-US" sz="2400" baseline="0" dirty="0" smtClean="0">
                <a:latin typeface="Arabic Typesetting" pitchFamily="66" charset="-78"/>
                <a:cs typeface="Arabic Typesetting" pitchFamily="66" charset="-78"/>
              </a:rPr>
              <a:t>There should be no question as to “AM I GOING TO MAKE MONEY”</a:t>
            </a:r>
          </a:p>
          <a:p>
            <a:r>
              <a:rPr lang="en-US" sz="2400" dirty="0" smtClean="0">
                <a:latin typeface="Arabic Typesetting" pitchFamily="66" charset="-78"/>
                <a:cs typeface="Arabic Typesetting" pitchFamily="66" charset="-78"/>
              </a:rPr>
              <a:t>- or it is not a true arbitrage</a:t>
            </a:r>
            <a:r>
              <a:rPr lang="en-US" sz="2400" dirty="0">
                <a:latin typeface="Arabic Typesetting" pitchFamily="66" charset="-78"/>
                <a:cs typeface="Arabic Typesetting" pitchFamily="66" charset="-78"/>
              </a:rPr>
              <a:t> </a:t>
            </a:r>
            <a:r>
              <a:rPr lang="en-US" sz="2400" dirty="0" smtClean="0">
                <a:latin typeface="Arabic Typesetting" pitchFamily="66" charset="-78"/>
                <a:cs typeface="Arabic Typesetting" pitchFamily="66" charset="-78"/>
              </a:rPr>
              <a:t>which is in the later slide that I will show you.</a:t>
            </a:r>
            <a:endParaRPr lang="en-US" sz="2400" dirty="0">
              <a:latin typeface="Arabic Typesetting" pitchFamily="66" charset="-78"/>
              <a:cs typeface="Arabic Typesetting" pitchFamily="66" charset="-78"/>
            </a:endParaRPr>
          </a:p>
        </p:txBody>
      </p:sp>
    </p:spTree>
    <p:extLst>
      <p:ext uri="{BB962C8B-B14F-4D97-AF65-F5344CB8AC3E}">
        <p14:creationId xmlns:p14="http://schemas.microsoft.com/office/powerpoint/2010/main" val="1817966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584775"/>
          </a:xfrm>
          <a:prstGeom prst="rect">
            <a:avLst/>
          </a:prstGeom>
        </p:spPr>
        <p:txBody>
          <a:bodyPr wrap="square">
            <a:spAutoFit/>
          </a:bodyPr>
          <a:lstStyle/>
          <a:p>
            <a:r>
              <a:rPr lang="en-US" sz="3200" b="1" dirty="0">
                <a:latin typeface="Arabic Typesetting" pitchFamily="66" charset="-78"/>
                <a:cs typeface="Arabic Typesetting" pitchFamily="66" charset="-78"/>
              </a:rPr>
              <a:t>What Is an Arbitrageur</a:t>
            </a:r>
            <a:r>
              <a:rPr lang="en-US" sz="3200" b="1" dirty="0" smtClean="0">
                <a:latin typeface="Arabic Typesetting" pitchFamily="66" charset="-78"/>
                <a:cs typeface="Arabic Typesetting" pitchFamily="66" charset="-78"/>
              </a:rPr>
              <a:t>?</a:t>
            </a:r>
          </a:p>
        </p:txBody>
      </p:sp>
      <p:sp>
        <p:nvSpPr>
          <p:cNvPr id="4" name="Rectangle 3"/>
          <p:cNvSpPr/>
          <p:nvPr/>
        </p:nvSpPr>
        <p:spPr>
          <a:xfrm>
            <a:off x="228600" y="58847"/>
            <a:ext cx="8686800" cy="1692771"/>
          </a:xfrm>
          <a:prstGeom prst="rect">
            <a:avLst/>
          </a:prstGeom>
        </p:spPr>
        <p:txBody>
          <a:bodyPr wrap="square">
            <a:spAutoFit/>
          </a:bodyPr>
          <a:lstStyle/>
          <a:p>
            <a:r>
              <a:rPr lang="en-US" sz="3200" b="1" dirty="0">
                <a:latin typeface="Arabic Typesetting" pitchFamily="66" charset="-78"/>
                <a:cs typeface="Arabic Typesetting" pitchFamily="66" charset="-78"/>
              </a:rPr>
              <a:t>What Is an Arbitrageur</a:t>
            </a:r>
            <a:r>
              <a:rPr lang="en-US" sz="3200" b="1" dirty="0" smtClean="0">
                <a:latin typeface="Arabic Typesetting" pitchFamily="66" charset="-78"/>
                <a:cs typeface="Arabic Typesetting" pitchFamily="66" charset="-78"/>
              </a:rPr>
              <a:t>?</a:t>
            </a:r>
          </a:p>
          <a:p>
            <a:endParaRPr lang="en-US" sz="2400" b="1" dirty="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EXAMPLE: 	The James Bond of Car Dealerships</a:t>
            </a:r>
          </a:p>
          <a:p>
            <a:r>
              <a:rPr lang="en-US" sz="2400" dirty="0" smtClean="0">
                <a:latin typeface="Arabic Typesetting" pitchFamily="66" charset="-78"/>
                <a:cs typeface="Arabic Typesetting" pitchFamily="66" charset="-78"/>
              </a:rPr>
              <a:t>- Not a Financial Vehicle, but still a vehicle of Arbitrage.</a:t>
            </a:r>
          </a:p>
        </p:txBody>
      </p:sp>
      <p:pic>
        <p:nvPicPr>
          <p:cNvPr id="11266" name="Picture 2" descr="Aston Martin Mexico City Ope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2819400"/>
            <a:ext cx="5486400" cy="3127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9016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Mining Procedure</a:t>
            </a:r>
            <a:endParaRPr lang="en-US" dirty="0">
              <a:latin typeface="Arabic Typesetting" pitchFamily="66" charset="-78"/>
              <a:cs typeface="Arabic Typesetting" pitchFamily="66" charset="-78"/>
            </a:endParaRPr>
          </a:p>
        </p:txBody>
      </p:sp>
      <p:sp>
        <p:nvSpPr>
          <p:cNvPr id="3" name="Rectangle 2"/>
          <p:cNvSpPr/>
          <p:nvPr/>
        </p:nvSpPr>
        <p:spPr>
          <a:xfrm>
            <a:off x="228600" y="1524000"/>
            <a:ext cx="8686800" cy="1938992"/>
          </a:xfrm>
          <a:prstGeom prst="rect">
            <a:avLst/>
          </a:prstGeom>
        </p:spPr>
        <p:txBody>
          <a:bodyPr wrap="square">
            <a:spAutoFit/>
          </a:bodyPr>
          <a:lstStyle/>
          <a:p>
            <a:pPr marL="285750" indent="-285750">
              <a:buFontTx/>
              <a:buChar char="-"/>
            </a:pPr>
            <a:r>
              <a:rPr lang="en-US" sz="2400" b="1" dirty="0" smtClean="0">
                <a:latin typeface="Arabic Typesetting" pitchFamily="66" charset="-78"/>
                <a:cs typeface="Arabic Typesetting" pitchFamily="66" charset="-78"/>
              </a:rPr>
              <a:t>Cryptocurrency Wallet</a:t>
            </a:r>
          </a:p>
          <a:p>
            <a:pPr marL="285750" indent="-285750">
              <a:buFontTx/>
              <a:buChar char="-"/>
            </a:pPr>
            <a:endParaRPr lang="en-US" sz="2400" b="1" dirty="0" smtClean="0">
              <a:latin typeface="Arabic Typesetting" pitchFamily="66" charset="-78"/>
              <a:cs typeface="Arabic Typesetting" pitchFamily="66" charset="-78"/>
            </a:endParaRPr>
          </a:p>
          <a:p>
            <a:pPr marL="285750" indent="-285750">
              <a:buFontTx/>
              <a:buChar char="-"/>
            </a:pPr>
            <a:r>
              <a:rPr lang="en-US" sz="2400" b="1" dirty="0" smtClean="0">
                <a:latin typeface="Arabic Typesetting" pitchFamily="66" charset="-78"/>
                <a:cs typeface="Arabic Typesetting" pitchFamily="66" charset="-78"/>
              </a:rPr>
              <a:t>Mining Software</a:t>
            </a:r>
          </a:p>
          <a:p>
            <a:pPr marL="285750" indent="-285750">
              <a:buFontTx/>
              <a:buChar char="-"/>
            </a:pPr>
            <a:endParaRPr lang="en-US" sz="2400" b="1" dirty="0">
              <a:latin typeface="Arabic Typesetting" pitchFamily="66" charset="-78"/>
              <a:cs typeface="Arabic Typesetting" pitchFamily="66" charset="-78"/>
            </a:endParaRPr>
          </a:p>
          <a:p>
            <a:pPr marL="285750" indent="-285750">
              <a:buFontTx/>
              <a:buChar char="-"/>
            </a:pPr>
            <a:r>
              <a:rPr lang="en-US" sz="2400" b="1" dirty="0" smtClean="0">
                <a:latin typeface="Arabic Typesetting" pitchFamily="66" charset="-78"/>
                <a:cs typeface="Arabic Typesetting" pitchFamily="66" charset="-78"/>
              </a:rPr>
              <a:t>Mining </a:t>
            </a:r>
            <a:r>
              <a:rPr lang="en-US" sz="2400" b="1" dirty="0" smtClean="0">
                <a:latin typeface="Arabic Typesetting" pitchFamily="66" charset="-78"/>
                <a:cs typeface="Arabic Typesetting" pitchFamily="66" charset="-78"/>
              </a:rPr>
              <a:t>Hardware</a:t>
            </a:r>
            <a:endParaRPr lang="en-US" sz="2400" b="1" dirty="0" smtClean="0">
              <a:latin typeface="Arabic Typesetting" pitchFamily="66" charset="-78"/>
              <a:cs typeface="Arabic Typesetting" pitchFamily="66" charset="-78"/>
            </a:endParaRPr>
          </a:p>
        </p:txBody>
      </p:sp>
    </p:spTree>
    <p:extLst>
      <p:ext uri="{BB962C8B-B14F-4D97-AF65-F5344CB8AC3E}">
        <p14:creationId xmlns:p14="http://schemas.microsoft.com/office/powerpoint/2010/main" val="2415607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ANTMINER</a:t>
            </a:r>
            <a:endParaRPr lang="en-US" dirty="0">
              <a:latin typeface="Arabic Typesetting" pitchFamily="66" charset="-78"/>
              <a:cs typeface="Arabic Typesetting" pitchFamily="66" charset="-78"/>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752600"/>
            <a:ext cx="8763000" cy="3183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5919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What is an Antminer?</a:t>
            </a:r>
            <a:endParaRPr lang="en-US" dirty="0">
              <a:latin typeface="Arabic Typesetting" pitchFamily="66" charset="-78"/>
              <a:cs typeface="Arabic Typesetting" pitchFamily="66" charset="-78"/>
            </a:endParaRPr>
          </a:p>
        </p:txBody>
      </p:sp>
      <p:pic>
        <p:nvPicPr>
          <p:cNvPr id="3"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49206" t="54886" r="9415" b="27781"/>
          <a:stretch/>
        </p:blipFill>
        <p:spPr bwMode="auto">
          <a:xfrm>
            <a:off x="685800" y="2819400"/>
            <a:ext cx="8011887"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43395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5" y="1728788"/>
            <a:ext cx="8972550" cy="340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26238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What is an Antminer?</a:t>
            </a:r>
            <a:endParaRPr lang="en-US" dirty="0">
              <a:latin typeface="Arabic Typesetting" pitchFamily="66" charset="-78"/>
              <a:cs typeface="Arabic Typesetting" pitchFamily="66" charset="-78"/>
            </a:endParaRPr>
          </a:p>
        </p:txBody>
      </p:sp>
      <p:pic>
        <p:nvPicPr>
          <p:cNvPr id="256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3493" y="1295400"/>
            <a:ext cx="4762500" cy="4762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381000" y="5288340"/>
            <a:ext cx="8305800" cy="1569660"/>
          </a:xfrm>
          <a:prstGeom prst="rect">
            <a:avLst/>
          </a:prstGeom>
          <a:noFill/>
        </p:spPr>
        <p:txBody>
          <a:bodyPr wrap="square" rtlCol="0">
            <a:spAutoFit/>
          </a:bodyPr>
          <a:lstStyle/>
          <a:p>
            <a:pPr marL="171450" indent="-171450">
              <a:buFontTx/>
              <a:buChar char="-"/>
            </a:pPr>
            <a:r>
              <a:rPr lang="en-US" sz="2400" dirty="0">
                <a:latin typeface="Arabic Typesetting" pitchFamily="66" charset="-78"/>
                <a:cs typeface="Arabic Typesetting" pitchFamily="66" charset="-78"/>
              </a:rPr>
              <a:t>The barrier of entry using the hardware approach is no different than buying an office building to rent out all of the offices so you can have a free office.</a:t>
            </a:r>
          </a:p>
          <a:p>
            <a:pPr marL="171450" indent="-171450">
              <a:buFontTx/>
              <a:buChar char="-"/>
            </a:pPr>
            <a:r>
              <a:rPr lang="en-US" sz="2400" dirty="0">
                <a:latin typeface="Arabic Typesetting" pitchFamily="66" charset="-78"/>
                <a:cs typeface="Arabic Typesetting" pitchFamily="66" charset="-78"/>
              </a:rPr>
              <a:t>Basically, if all you want is an office, just get the office and you can make just as much money without having to maintain an entire building</a:t>
            </a:r>
            <a:r>
              <a:rPr lang="en-US" sz="2400" dirty="0" smtClean="0">
                <a:latin typeface="Arabic Typesetting" pitchFamily="66" charset="-78"/>
                <a:cs typeface="Arabic Typesetting" pitchFamily="66" charset="-78"/>
              </a:rPr>
              <a:t>.</a:t>
            </a:r>
          </a:p>
        </p:txBody>
      </p:sp>
    </p:spTree>
    <p:extLst>
      <p:ext uri="{BB962C8B-B14F-4D97-AF65-F5344CB8AC3E}">
        <p14:creationId xmlns:p14="http://schemas.microsoft.com/office/powerpoint/2010/main" val="32503528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Mining Procedure</a:t>
            </a:r>
            <a:endParaRPr lang="en-US" dirty="0">
              <a:latin typeface="Arabic Typesetting" pitchFamily="66" charset="-78"/>
              <a:cs typeface="Arabic Typesetting" pitchFamily="66" charset="-78"/>
            </a:endParaRPr>
          </a:p>
        </p:txBody>
      </p:sp>
      <p:sp>
        <p:nvSpPr>
          <p:cNvPr id="3" name="Rectangle 2"/>
          <p:cNvSpPr/>
          <p:nvPr/>
        </p:nvSpPr>
        <p:spPr>
          <a:xfrm>
            <a:off x="228600" y="1524000"/>
            <a:ext cx="8686800" cy="1938992"/>
          </a:xfrm>
          <a:prstGeom prst="rect">
            <a:avLst/>
          </a:prstGeom>
        </p:spPr>
        <p:txBody>
          <a:bodyPr wrap="square">
            <a:spAutoFit/>
          </a:bodyPr>
          <a:lstStyle/>
          <a:p>
            <a:pPr marL="285750" indent="-285750">
              <a:buFontTx/>
              <a:buChar char="-"/>
            </a:pPr>
            <a:r>
              <a:rPr lang="en-US" sz="2400" b="1" dirty="0" smtClean="0">
                <a:latin typeface="Arabic Typesetting" pitchFamily="66" charset="-78"/>
                <a:cs typeface="Arabic Typesetting" pitchFamily="66" charset="-78"/>
              </a:rPr>
              <a:t>Cryptocurrency Wallet</a:t>
            </a:r>
          </a:p>
          <a:p>
            <a:pPr marL="285750" indent="-285750">
              <a:buFontTx/>
              <a:buChar char="-"/>
            </a:pPr>
            <a:endParaRPr lang="en-US" sz="2400" b="1" dirty="0" smtClean="0">
              <a:latin typeface="Arabic Typesetting" pitchFamily="66" charset="-78"/>
              <a:cs typeface="Arabic Typesetting" pitchFamily="66" charset="-78"/>
            </a:endParaRPr>
          </a:p>
          <a:p>
            <a:pPr marL="285750" indent="-285750">
              <a:buFontTx/>
              <a:buChar char="-"/>
            </a:pPr>
            <a:r>
              <a:rPr lang="en-US" sz="2400" b="1" dirty="0" smtClean="0">
                <a:latin typeface="Arabic Typesetting" pitchFamily="66" charset="-78"/>
                <a:cs typeface="Arabic Typesetting" pitchFamily="66" charset="-78"/>
              </a:rPr>
              <a:t>Mining Software</a:t>
            </a:r>
          </a:p>
          <a:p>
            <a:pPr marL="285750" indent="-285750">
              <a:buFontTx/>
              <a:buChar char="-"/>
            </a:pPr>
            <a:endParaRPr lang="en-US" sz="2400" b="1" dirty="0">
              <a:latin typeface="Arabic Typesetting" pitchFamily="66" charset="-78"/>
              <a:cs typeface="Arabic Typesetting" pitchFamily="66" charset="-78"/>
            </a:endParaRPr>
          </a:p>
          <a:p>
            <a:pPr marL="285750" indent="-285750">
              <a:buFontTx/>
              <a:buChar char="-"/>
            </a:pPr>
            <a:r>
              <a:rPr lang="en-US" sz="2400" b="1" dirty="0" smtClean="0">
                <a:latin typeface="Arabic Typesetting" pitchFamily="66" charset="-78"/>
                <a:cs typeface="Arabic Typesetting" pitchFamily="66" charset="-78"/>
              </a:rPr>
              <a:t>Mining </a:t>
            </a:r>
            <a:r>
              <a:rPr lang="en-US" sz="2400" b="1" dirty="0" err="1" smtClean="0">
                <a:latin typeface="Arabic Typesetting" pitchFamily="66" charset="-78"/>
                <a:cs typeface="Arabic Typesetting" pitchFamily="66" charset="-78"/>
              </a:rPr>
              <a:t>Harware</a:t>
            </a:r>
            <a:endParaRPr lang="en-US" sz="2400" b="1" dirty="0" smtClean="0">
              <a:latin typeface="Arabic Typesetting" pitchFamily="66" charset="-78"/>
              <a:cs typeface="Arabic Typesetting" pitchFamily="66" charset="-78"/>
            </a:endParaRPr>
          </a:p>
        </p:txBody>
      </p:sp>
    </p:spTree>
    <p:extLst>
      <p:ext uri="{BB962C8B-B14F-4D97-AF65-F5344CB8AC3E}">
        <p14:creationId xmlns:p14="http://schemas.microsoft.com/office/powerpoint/2010/main" val="21065592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Mining</a:t>
            </a:r>
            <a:endParaRPr lang="en-US" dirty="0">
              <a:latin typeface="Arabic Typesetting" pitchFamily="66" charset="-78"/>
              <a:cs typeface="Arabic Typesetting" pitchFamily="66" charset="-78"/>
            </a:endParaRPr>
          </a:p>
        </p:txBody>
      </p:sp>
      <p:pic>
        <p:nvPicPr>
          <p:cNvPr id="26626" name="Picture 2" descr="Ledger Nano X"/>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2082915" y="503130"/>
            <a:ext cx="5181384" cy="6918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34690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Wallets</a:t>
            </a:r>
            <a:endParaRPr lang="en-US" dirty="0">
              <a:latin typeface="Arabic Typesetting" pitchFamily="66" charset="-78"/>
              <a:cs typeface="Arabic Typesetting" pitchFamily="66" charset="-78"/>
            </a:endParaRPr>
          </a:p>
        </p:txBody>
      </p:sp>
      <p:pic>
        <p:nvPicPr>
          <p:cNvPr id="307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399" y="1752600"/>
            <a:ext cx="8269687" cy="3943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933877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Wallets</a:t>
            </a:r>
            <a:endParaRPr lang="en-US" dirty="0">
              <a:latin typeface="Arabic Typesetting" pitchFamily="66" charset="-78"/>
              <a:cs typeface="Arabic Typesetting" pitchFamily="66" charset="-78"/>
            </a:endParaRPr>
          </a:p>
        </p:txBody>
      </p:sp>
      <p:pic>
        <p:nvPicPr>
          <p:cNvPr id="307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5398" y="1102138"/>
            <a:ext cx="6543675" cy="5755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504999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Bitcoin Wallets</a:t>
            </a:r>
            <a:endParaRPr lang="en-US" dirty="0">
              <a:latin typeface="Arabic Typesetting" pitchFamily="66" charset="-78"/>
              <a:cs typeface="Arabic Typesetting" pitchFamily="66" charset="-78"/>
            </a:endParaRPr>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20077"/>
          <a:stretch/>
        </p:blipFill>
        <p:spPr bwMode="auto">
          <a:xfrm>
            <a:off x="2590800" y="2971800"/>
            <a:ext cx="3943350" cy="175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descr="Ledger Nano X"/>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5015850" y="3432825"/>
            <a:ext cx="2704883" cy="3611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39010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rabic Typesetting" pitchFamily="66" charset="-78"/>
                <a:cs typeface="Arabic Typesetting" pitchFamily="66" charset="-78"/>
              </a:rPr>
              <a:t>P2P negotiation cycles in the cloud.</a:t>
            </a:r>
            <a:endParaRPr lang="en-US" dirty="0">
              <a:latin typeface="Arabic Typesetting" pitchFamily="66" charset="-78"/>
              <a:cs typeface="Arabic Typesetting" pitchFamily="66" charset="-78"/>
            </a:endParaRPr>
          </a:p>
        </p:txBody>
      </p:sp>
      <p:pic>
        <p:nvPicPr>
          <p:cNvPr id="317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50" y="1447800"/>
            <a:ext cx="8401050" cy="4972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9331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rabic Typesetting" pitchFamily="66" charset="-78"/>
                <a:cs typeface="Arabic Typesetting" pitchFamily="66" charset="-78"/>
              </a:rPr>
              <a:t>You wait in a queue until your machine has solved the hash</a:t>
            </a:r>
            <a:endParaRPr lang="en-US" sz="3600" dirty="0">
              <a:latin typeface="Arabic Typesetting" pitchFamily="66" charset="-78"/>
              <a:cs typeface="Arabic Typesetting" pitchFamily="66" charset="-78"/>
            </a:endParaRPr>
          </a:p>
        </p:txBody>
      </p:sp>
      <p:pic>
        <p:nvPicPr>
          <p:cNvPr id="327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096"/>
          <a:stretch/>
        </p:blipFill>
        <p:spPr bwMode="auto">
          <a:xfrm>
            <a:off x="1" y="2209800"/>
            <a:ext cx="9144000" cy="458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967807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7772400" cy="1470025"/>
          </a:xfrm>
        </p:spPr>
        <p:txBody>
          <a:bodyPr>
            <a:normAutofit/>
          </a:bodyPr>
          <a:lstStyle/>
          <a:p>
            <a:pPr algn="l"/>
            <a:r>
              <a:rPr lang="en-US" sz="3600" b="1" dirty="0" smtClean="0">
                <a:latin typeface="Arabic Typesetting" pitchFamily="66" charset="-78"/>
                <a:cs typeface="Arabic Typesetting" pitchFamily="66" charset="-78"/>
              </a:rPr>
              <a:t>Program Trading:    Financial Information Exchange </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3886200"/>
            <a:ext cx="6400800" cy="1752600"/>
          </a:xfrm>
        </p:spPr>
        <p:txBody>
          <a:bodyPr/>
          <a:lstStyle/>
          <a:p>
            <a:r>
              <a:rPr lang="en-US" dirty="0" smtClean="0">
                <a:latin typeface="Arabic Typesetting" pitchFamily="66" charset="-78"/>
                <a:cs typeface="Arabic Typesetting" pitchFamily="66" charset="-78"/>
              </a:rPr>
              <a:t>FIX 4.x, using </a:t>
            </a:r>
            <a:r>
              <a:rPr lang="en-US" dirty="0" err="1" smtClean="0">
                <a:latin typeface="Arabic Typesetting" pitchFamily="66" charset="-78"/>
                <a:cs typeface="Arabic Typesetting" pitchFamily="66" charset="-78"/>
              </a:rPr>
              <a:t>quickfix</a:t>
            </a:r>
            <a:r>
              <a:rPr lang="en-US" dirty="0" smtClean="0">
                <a:latin typeface="Arabic Typesetting" pitchFamily="66" charset="-78"/>
                <a:cs typeface="Arabic Typesetting" pitchFamily="66" charset="-78"/>
              </a:rPr>
              <a:t>/1.15.1</a:t>
            </a:r>
          </a:p>
          <a:p>
            <a:r>
              <a:rPr lang="en-US" dirty="0" smtClean="0">
                <a:latin typeface="Arabic Typesetting" pitchFamily="66" charset="-78"/>
                <a:cs typeface="Arabic Typesetting" pitchFamily="66" charset="-78"/>
              </a:rPr>
              <a:t>Introduction to what is ahead.</a:t>
            </a:r>
            <a:endParaRPr lang="en-US" dirty="0">
              <a:latin typeface="Arabic Typesetting" pitchFamily="66" charset="-78"/>
              <a:cs typeface="Arabic Typesetting" pitchFamily="66" charset="-78"/>
            </a:endParaRPr>
          </a:p>
          <a:p>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25255898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7772400" cy="1470025"/>
          </a:xfrm>
        </p:spPr>
        <p:txBody>
          <a:bodyPr>
            <a:normAutofit/>
          </a:bodyPr>
          <a:lstStyle/>
          <a:p>
            <a:pPr algn="l"/>
            <a:r>
              <a:rPr lang="en-US" sz="3600" b="1" dirty="0" smtClean="0">
                <a:latin typeface="Arabic Typesetting" pitchFamily="66" charset="-78"/>
                <a:cs typeface="Arabic Typesetting" pitchFamily="66" charset="-78"/>
              </a:rPr>
              <a:t>Program Trading:    Financial Information Exchange </a:t>
            </a:r>
            <a:endParaRPr lang="en-US" sz="3600" b="1" dirty="0">
              <a:latin typeface="Arabic Typesetting" pitchFamily="66" charset="-78"/>
              <a:cs typeface="Arabic Typesetting" pitchFamily="66" charset="-78"/>
            </a:endParaRPr>
          </a:p>
        </p:txBody>
      </p:sp>
      <p:pic>
        <p:nvPicPr>
          <p:cNvPr id="358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699" y="3429000"/>
            <a:ext cx="8429625" cy="2952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95190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661988"/>
            <a:ext cx="8534400" cy="5534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198972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latin typeface="Arabic Typesetting" pitchFamily="66" charset="-78"/>
                <a:cs typeface="Arabic Typesetting" pitchFamily="66" charset="-78"/>
              </a:rPr>
              <a:t>Step-by-step how to set up a fix engine on your PC</a:t>
            </a:r>
            <a:endParaRPr lang="en-US" sz="3600" b="1" dirty="0">
              <a:latin typeface="Arabic Typesetting" pitchFamily="66" charset="-78"/>
              <a:cs typeface="Arabic Typesetting" pitchFamily="66" charset="-78"/>
            </a:endParaRPr>
          </a:p>
        </p:txBody>
      </p:sp>
      <p:pic>
        <p:nvPicPr>
          <p:cNvPr id="327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096"/>
          <a:stretch/>
        </p:blipFill>
        <p:spPr bwMode="auto">
          <a:xfrm>
            <a:off x="1" y="2209800"/>
            <a:ext cx="9144000"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62215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7772400" cy="1470025"/>
          </a:xfrm>
        </p:spPr>
        <p:txBody>
          <a:bodyPr>
            <a:normAutofit/>
          </a:bodyPr>
          <a:lstStyle/>
          <a:p>
            <a:pPr algn="l"/>
            <a:r>
              <a:rPr lang="en-US" sz="3600" b="1" dirty="0" smtClean="0">
                <a:latin typeface="Arabic Typesetting" pitchFamily="66" charset="-78"/>
                <a:cs typeface="Arabic Typesetting" pitchFamily="66" charset="-78"/>
              </a:rPr>
              <a:t>Program Trading:    Cryptocurrency Smart Contracts</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3886200"/>
            <a:ext cx="8458200" cy="1752600"/>
          </a:xfrm>
        </p:spPr>
        <p:txBody>
          <a:bodyPr/>
          <a:lstStyle/>
          <a:p>
            <a:r>
              <a:rPr lang="en-US" dirty="0" smtClean="0">
                <a:latin typeface="Arabic Typesetting" pitchFamily="66" charset="-78"/>
                <a:cs typeface="Arabic Typesetting" pitchFamily="66" charset="-78"/>
              </a:rPr>
              <a:t>Different API solutions offered in the market.</a:t>
            </a:r>
          </a:p>
          <a:p>
            <a:r>
              <a:rPr lang="en-US" dirty="0" smtClean="0">
                <a:latin typeface="Arabic Typesetting" pitchFamily="66" charset="-78"/>
                <a:cs typeface="Arabic Typesetting" pitchFamily="66" charset="-78"/>
              </a:rPr>
              <a:t>The interactive brokers fix engine.</a:t>
            </a:r>
          </a:p>
          <a:p>
            <a:r>
              <a:rPr lang="en-US" dirty="0" smtClean="0">
                <a:latin typeface="Arabic Typesetting" pitchFamily="66" charset="-78"/>
                <a:cs typeface="Arabic Typesetting" pitchFamily="66" charset="-78"/>
              </a:rPr>
              <a:t>Step-by-step how to set up a fix engine on your laptops.</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30327143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tx2">
            <a:alpha val="58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9067800" cy="1470025"/>
          </a:xfrm>
        </p:spPr>
        <p:txBody>
          <a:bodyPr>
            <a:normAutofit/>
          </a:bodyPr>
          <a:lstStyle/>
          <a:p>
            <a:pPr algn="l"/>
            <a:r>
              <a:rPr lang="en-US" sz="3600" b="1" dirty="0" smtClean="0">
                <a:latin typeface="Arabic Typesetting" pitchFamily="66" charset="-78"/>
                <a:cs typeface="Arabic Typesetting" pitchFamily="66" charset="-78"/>
              </a:rPr>
              <a:t>Program Trading:    Smart Contracts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use the FIX information exchange</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3352800"/>
            <a:ext cx="6400800" cy="3505200"/>
          </a:xfrm>
        </p:spPr>
        <p:txBody>
          <a:bodyPr>
            <a:normAutofit/>
          </a:bodyPr>
          <a:lstStyle/>
          <a:p>
            <a:r>
              <a:rPr lang="en-US" dirty="0" smtClean="0">
                <a:latin typeface="Arabic Typesetting" pitchFamily="66" charset="-78"/>
                <a:cs typeface="Arabic Typesetting" pitchFamily="66" charset="-78"/>
              </a:rPr>
              <a:t>Cryptocurrency</a:t>
            </a:r>
          </a:p>
          <a:p>
            <a:r>
              <a:rPr lang="en-US" dirty="0" smtClean="0">
                <a:latin typeface="Arabic Typesetting" pitchFamily="66" charset="-78"/>
                <a:cs typeface="Arabic Typesetting" pitchFamily="66" charset="-78"/>
              </a:rPr>
              <a:t>Equities</a:t>
            </a:r>
          </a:p>
          <a:p>
            <a:r>
              <a:rPr lang="en-US" dirty="0" smtClean="0">
                <a:latin typeface="Arabic Typesetting" pitchFamily="66" charset="-78"/>
                <a:cs typeface="Arabic Typesetting" pitchFamily="66" charset="-78"/>
              </a:rPr>
              <a:t>Fixed Income</a:t>
            </a:r>
          </a:p>
          <a:p>
            <a:r>
              <a:rPr lang="en-US" dirty="0" smtClean="0">
                <a:latin typeface="Arabic Typesetting" pitchFamily="66" charset="-78"/>
                <a:cs typeface="Arabic Typesetting" pitchFamily="66" charset="-78"/>
              </a:rPr>
              <a:t>Derivatives</a:t>
            </a:r>
          </a:p>
          <a:p>
            <a:r>
              <a:rPr lang="en-US" dirty="0" smtClean="0">
                <a:latin typeface="Arabic Typesetting" pitchFamily="66" charset="-78"/>
                <a:cs typeface="Arabic Typesetting" pitchFamily="66" charset="-78"/>
              </a:rPr>
              <a:t>Futures</a:t>
            </a:r>
          </a:p>
          <a:p>
            <a:r>
              <a:rPr lang="en-US" dirty="0" smtClean="0">
                <a:latin typeface="Arabic Typesetting" pitchFamily="66" charset="-78"/>
                <a:cs typeface="Arabic Typesetting" pitchFamily="66" charset="-78"/>
              </a:rPr>
              <a:t>Commodities </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31186508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9067800" cy="1470025"/>
          </a:xfrm>
        </p:spPr>
        <p:txBody>
          <a:bodyPr>
            <a:normAutofit fontScale="90000"/>
          </a:bodyPr>
          <a:lstStyle/>
          <a:p>
            <a:pPr algn="l"/>
            <a:r>
              <a:rPr lang="en-US" sz="3600" b="1" dirty="0" smtClean="0">
                <a:latin typeface="Arabic Typesetting" pitchFamily="66" charset="-78"/>
                <a:cs typeface="Arabic Typesetting" pitchFamily="66" charset="-78"/>
              </a:rPr>
              <a:t>Program Trading:    Smart Contracts, FIX tags.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a:t>
            </a:r>
            <a:r>
              <a:rPr lang="en-US" sz="3600" b="1" dirty="0" smtClean="0">
                <a:latin typeface="Arabic Typesetting" pitchFamily="66" charset="-78"/>
                <a:cs typeface="Arabic Typesetting" pitchFamily="66" charset="-78"/>
                <a:hlinkClick r:id="rId3"/>
              </a:rPr>
              <a:t>https://www.onixs.biz/fix-dictionary/4.2/fields_by_tag.html</a:t>
            </a:r>
            <a:r>
              <a:rPr lang="en-US" sz="3600" b="1" dirty="0" smtClean="0">
                <a:latin typeface="Arabic Typesetting" pitchFamily="66" charset="-78"/>
                <a:cs typeface="Arabic Typesetting" pitchFamily="66" charset="-78"/>
              </a:rPr>
              <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a:t>
            </a:r>
            <a:r>
              <a:rPr lang="en-US" sz="3600" b="1" dirty="0" smtClean="0">
                <a:latin typeface="Arabic Typesetting" pitchFamily="66" charset="-78"/>
                <a:cs typeface="Arabic Typesetting" pitchFamily="66" charset="-78"/>
                <a:hlinkClick r:id="rId4"/>
              </a:rPr>
              <a:t>https://quickfixengine.org/c/documentation/</a:t>
            </a:r>
            <a:r>
              <a:rPr lang="en-US" sz="3600" b="1" dirty="0" smtClean="0">
                <a:latin typeface="Arabic Typesetting" pitchFamily="66" charset="-78"/>
                <a:cs typeface="Arabic Typesetting" pitchFamily="66" charset="-78"/>
              </a:rPr>
              <a:t> </a:t>
            </a:r>
            <a:endParaRPr lang="en-US" sz="3600" b="1" dirty="0">
              <a:latin typeface="Arabic Typesetting" pitchFamily="66" charset="-78"/>
              <a:cs typeface="Arabic Typesetting" pitchFamily="66" charset="-78"/>
            </a:endParaRPr>
          </a:p>
        </p:txBody>
      </p:sp>
    </p:spTree>
    <p:extLst>
      <p:ext uri="{BB962C8B-B14F-4D97-AF65-F5344CB8AC3E}">
        <p14:creationId xmlns:p14="http://schemas.microsoft.com/office/powerpoint/2010/main" val="35818491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6">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30425"/>
            <a:ext cx="9067800" cy="1470025"/>
          </a:xfrm>
        </p:spPr>
        <p:txBody>
          <a:bodyPr>
            <a:normAutofit/>
          </a:bodyPr>
          <a:lstStyle/>
          <a:p>
            <a:pPr algn="l"/>
            <a:r>
              <a:rPr lang="en-US" sz="3600" b="1" dirty="0" smtClean="0">
                <a:latin typeface="Arabic Typesetting" pitchFamily="66" charset="-78"/>
                <a:cs typeface="Arabic Typesetting" pitchFamily="66" charset="-78"/>
              </a:rPr>
              <a:t>Program Trading:    Smart Contracts, FIX tags.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Regression strategies to identify arbitrage</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3352800"/>
            <a:ext cx="6400800" cy="3352800"/>
          </a:xfrm>
        </p:spPr>
        <p:txBody>
          <a:bodyPr>
            <a:normAutofit lnSpcReduction="10000"/>
          </a:bodyPr>
          <a:lstStyle/>
          <a:p>
            <a:r>
              <a:rPr lang="en-US" dirty="0" smtClean="0">
                <a:latin typeface="Arabic Typesetting" pitchFamily="66" charset="-78"/>
                <a:cs typeface="Arabic Typesetting" pitchFamily="66" charset="-78"/>
              </a:rPr>
              <a:t>Cryptocurrency</a:t>
            </a:r>
          </a:p>
          <a:p>
            <a:r>
              <a:rPr lang="en-US" dirty="0" smtClean="0">
                <a:latin typeface="Arabic Typesetting" pitchFamily="66" charset="-78"/>
                <a:cs typeface="Arabic Typesetting" pitchFamily="66" charset="-78"/>
              </a:rPr>
              <a:t>Equities</a:t>
            </a:r>
          </a:p>
          <a:p>
            <a:r>
              <a:rPr lang="en-US" dirty="0" smtClean="0">
                <a:latin typeface="Arabic Typesetting" pitchFamily="66" charset="-78"/>
                <a:cs typeface="Arabic Typesetting" pitchFamily="66" charset="-78"/>
              </a:rPr>
              <a:t>Fixed Income</a:t>
            </a:r>
          </a:p>
          <a:p>
            <a:r>
              <a:rPr lang="en-US" dirty="0" smtClean="0">
                <a:latin typeface="Arabic Typesetting" pitchFamily="66" charset="-78"/>
                <a:cs typeface="Arabic Typesetting" pitchFamily="66" charset="-78"/>
              </a:rPr>
              <a:t>Derivatives</a:t>
            </a:r>
          </a:p>
          <a:p>
            <a:r>
              <a:rPr lang="en-US" dirty="0" smtClean="0">
                <a:latin typeface="Arabic Typesetting" pitchFamily="66" charset="-78"/>
                <a:cs typeface="Arabic Typesetting" pitchFamily="66" charset="-78"/>
              </a:rPr>
              <a:t>Futures</a:t>
            </a:r>
          </a:p>
          <a:p>
            <a:r>
              <a:rPr lang="en-US" dirty="0" smtClean="0">
                <a:latin typeface="Arabic Typesetting" pitchFamily="66" charset="-78"/>
                <a:cs typeface="Arabic Typesetting" pitchFamily="66" charset="-78"/>
              </a:rPr>
              <a:t>Commodities </a:t>
            </a:r>
            <a:endParaRPr lang="en-US" dirty="0">
              <a:latin typeface="Arabic Typesetting" pitchFamily="66" charset="-78"/>
              <a:cs typeface="Arabic Typesetting" pitchFamily="66" charset="-78"/>
            </a:endParaRPr>
          </a:p>
        </p:txBody>
      </p:sp>
    </p:spTree>
    <p:extLst>
      <p:ext uri="{BB962C8B-B14F-4D97-AF65-F5344CB8AC3E}">
        <p14:creationId xmlns:p14="http://schemas.microsoft.com/office/powerpoint/2010/main" val="18448856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762000"/>
            <a:ext cx="9067800" cy="1470025"/>
          </a:xfrm>
        </p:spPr>
        <p:txBody>
          <a:bodyPr>
            <a:normAutofit/>
          </a:bodyPr>
          <a:lstStyle/>
          <a:p>
            <a:pPr algn="l"/>
            <a:r>
              <a:rPr lang="en-US" sz="3600" b="1" dirty="0" smtClean="0">
                <a:latin typeface="Arabic Typesetting" pitchFamily="66" charset="-78"/>
                <a:cs typeface="Arabic Typesetting" pitchFamily="66" charset="-78"/>
              </a:rPr>
              <a:t>Program Trading:    Market Making.</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observe supply and demand to determine values.</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2133600"/>
            <a:ext cx="6400800" cy="3352800"/>
          </a:xfrm>
        </p:spPr>
        <p:txBody>
          <a:bodyPr>
            <a:normAutofit/>
          </a:bodyPr>
          <a:lstStyle/>
          <a:p>
            <a:r>
              <a:rPr lang="en-US" dirty="0" smtClean="0">
                <a:latin typeface="Arabic Typesetting" pitchFamily="66" charset="-78"/>
                <a:cs typeface="Arabic Typesetting" pitchFamily="66" charset="-78"/>
              </a:rPr>
              <a:t>Working with the stack.</a:t>
            </a:r>
          </a:p>
          <a:p>
            <a:r>
              <a:rPr lang="en-US" dirty="0" smtClean="0">
                <a:latin typeface="Arabic Typesetting" pitchFamily="66" charset="-78"/>
                <a:cs typeface="Arabic Typesetting" pitchFamily="66" charset="-78"/>
              </a:rPr>
              <a:t>How to “melt” an iceberg order.</a:t>
            </a:r>
            <a:endParaRPr lang="en-US" dirty="0">
              <a:latin typeface="Arabic Typesetting" pitchFamily="66" charset="-78"/>
              <a:cs typeface="Arabic Typesetting" pitchFamily="66" charset="-78"/>
            </a:endParaRPr>
          </a:p>
        </p:txBody>
      </p:sp>
      <p:pic>
        <p:nvPicPr>
          <p:cNvPr id="3686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146"/>
          <a:stretch/>
        </p:blipFill>
        <p:spPr bwMode="auto">
          <a:xfrm>
            <a:off x="2590800" y="3771900"/>
            <a:ext cx="6235700" cy="287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12181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762000"/>
            <a:ext cx="9067800" cy="1470025"/>
          </a:xfrm>
        </p:spPr>
        <p:txBody>
          <a:bodyPr>
            <a:normAutofit/>
          </a:bodyPr>
          <a:lstStyle/>
          <a:p>
            <a:pPr algn="l"/>
            <a:r>
              <a:rPr lang="en-US" sz="3600" b="1" dirty="0" smtClean="0">
                <a:latin typeface="Arabic Typesetting" pitchFamily="66" charset="-78"/>
                <a:cs typeface="Arabic Typesetting" pitchFamily="66" charset="-78"/>
              </a:rPr>
              <a:t>Program Trading:    Arbitrage.</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observe bid &amp; ask price arbitrage.</a:t>
            </a:r>
            <a:endParaRPr lang="en-US" sz="3600" b="1" dirty="0">
              <a:latin typeface="Arabic Typesetting" pitchFamily="66" charset="-78"/>
              <a:cs typeface="Arabic Typesetting" pitchFamily="66" charset="-78"/>
            </a:endParaRPr>
          </a:p>
        </p:txBody>
      </p:sp>
      <p:sp>
        <p:nvSpPr>
          <p:cNvPr id="3" name="Subtitle 2"/>
          <p:cNvSpPr>
            <a:spLocks noGrp="1"/>
          </p:cNvSpPr>
          <p:nvPr>
            <p:ph type="subTitle" idx="4294967295"/>
          </p:nvPr>
        </p:nvSpPr>
        <p:spPr>
          <a:xfrm>
            <a:off x="0" y="2133600"/>
            <a:ext cx="6400800" cy="3352800"/>
          </a:xfrm>
        </p:spPr>
        <p:txBody>
          <a:bodyPr>
            <a:normAutofit/>
          </a:bodyPr>
          <a:lstStyle/>
          <a:p>
            <a:r>
              <a:rPr lang="en-US" dirty="0" smtClean="0">
                <a:latin typeface="Arabic Typesetting" pitchFamily="66" charset="-78"/>
                <a:cs typeface="Arabic Typesetting" pitchFamily="66" charset="-78"/>
              </a:rPr>
              <a:t>Working with the stack to identify arbitrage.</a:t>
            </a:r>
          </a:p>
          <a:p>
            <a:r>
              <a:rPr lang="en-US" dirty="0" smtClean="0">
                <a:latin typeface="Arabic Typesetting" pitchFamily="66" charset="-78"/>
                <a:cs typeface="Arabic Typesetting" pitchFamily="66" charset="-78"/>
              </a:rPr>
              <a:t>How to “intelligently” execute an arbitrage order.</a:t>
            </a:r>
            <a:endParaRPr lang="en-US" dirty="0">
              <a:latin typeface="Arabic Typesetting" pitchFamily="66" charset="-78"/>
              <a:cs typeface="Arabic Typesetting" pitchFamily="66" charset="-78"/>
            </a:endParaRPr>
          </a:p>
        </p:txBody>
      </p:sp>
      <p:pic>
        <p:nvPicPr>
          <p:cNvPr id="368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200" y="3733800"/>
            <a:ext cx="6505396" cy="287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14386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    Forecasting Values.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use regression strategies to forecast values.</a:t>
            </a:r>
            <a:endParaRPr lang="en-US" sz="3600" b="1" dirty="0">
              <a:latin typeface="Arabic Typesetting" pitchFamily="66" charset="-78"/>
              <a:cs typeface="Arabic Typesetting" pitchFamily="66" charset="-78"/>
            </a:endParaRPr>
          </a:p>
        </p:txBody>
      </p:sp>
      <p:pic>
        <p:nvPicPr>
          <p:cNvPr id="378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1612900"/>
            <a:ext cx="6581775" cy="478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56063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    Forecasting Values.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use regression strategies to forecast values.</a:t>
            </a:r>
            <a:endParaRPr lang="en-US" sz="3600" b="1" dirty="0">
              <a:latin typeface="Arabic Typesetting" pitchFamily="66" charset="-78"/>
              <a:cs typeface="Arabic Typesetting" pitchFamily="66" charset="-78"/>
            </a:endParaRPr>
          </a:p>
        </p:txBody>
      </p:sp>
      <p:pic>
        <p:nvPicPr>
          <p:cNvPr id="389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4612" y="1752600"/>
            <a:ext cx="6505575"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80803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use regression strategies to forecast values.</a:t>
            </a:r>
            <a:endParaRPr lang="en-US" sz="3600" b="1" dirty="0">
              <a:latin typeface="Arabic Typesetting" pitchFamily="66" charset="-78"/>
              <a:cs typeface="Arabic Typesetting" pitchFamily="66" charset="-78"/>
            </a:endParaRPr>
          </a:p>
        </p:txBody>
      </p:sp>
      <p:sp>
        <p:nvSpPr>
          <p:cNvPr id="3" name="TextBox 2"/>
          <p:cNvSpPr txBox="1"/>
          <p:nvPr/>
        </p:nvSpPr>
        <p:spPr>
          <a:xfrm>
            <a:off x="457200" y="2209800"/>
            <a:ext cx="7239000" cy="2554545"/>
          </a:xfrm>
          <a:prstGeom prst="rect">
            <a:avLst/>
          </a:prstGeom>
          <a:noFill/>
        </p:spPr>
        <p:txBody>
          <a:bodyPr wrap="square" rtlCol="0">
            <a:spAutoFit/>
          </a:bodyPr>
          <a:lstStyle/>
          <a:p>
            <a:r>
              <a:rPr lang="en-US" sz="3200" dirty="0" smtClean="0">
                <a:latin typeface="Arabic Typesetting" pitchFamily="66" charset="-78"/>
                <a:cs typeface="Arabic Typesetting" pitchFamily="66" charset="-78"/>
                <a:hlinkClick r:id="rId3"/>
              </a:rPr>
              <a:t>https://covid.ourworldindata.org/data/owid-covid-data.xlsx</a:t>
            </a:r>
            <a:endParaRPr lang="en-US" sz="3200" dirty="0" smtClean="0">
              <a:latin typeface="Arabic Typesetting" pitchFamily="66" charset="-78"/>
              <a:cs typeface="Arabic Typesetting" pitchFamily="66" charset="-78"/>
            </a:endParaRPr>
          </a:p>
          <a:p>
            <a:pPr marL="457200" indent="-457200">
              <a:buFontTx/>
              <a:buChar char="-"/>
            </a:pPr>
            <a:r>
              <a:rPr lang="en-US" sz="3200" dirty="0" smtClean="0">
                <a:latin typeface="Arabic Typesetting" pitchFamily="66" charset="-78"/>
                <a:cs typeface="Arabic Typesetting" pitchFamily="66" charset="-78"/>
              </a:rPr>
              <a:t>This table has about 250,000 rows of information which we will use to forecast deaths in each country.</a:t>
            </a:r>
          </a:p>
          <a:p>
            <a:pPr marL="457200" indent="-457200">
              <a:buFontTx/>
              <a:buChar char="-"/>
            </a:pPr>
            <a:r>
              <a:rPr lang="en-US" sz="3200" dirty="0" smtClean="0">
                <a:latin typeface="Arabic Typesetting" pitchFamily="66" charset="-78"/>
                <a:cs typeface="Arabic Typesetting" pitchFamily="66" charset="-78"/>
              </a:rPr>
              <a:t>No matter which country you select, your program should be able to pin the number of deaths in the future.</a:t>
            </a:r>
            <a:endParaRPr lang="en-US" sz="3200" dirty="0">
              <a:latin typeface="Arabic Typesetting" pitchFamily="66" charset="-78"/>
              <a:cs typeface="Arabic Typesetting" pitchFamily="66" charset="-78"/>
            </a:endParaRPr>
          </a:p>
        </p:txBody>
      </p:sp>
    </p:spTree>
    <p:extLst>
      <p:ext uri="{BB962C8B-B14F-4D97-AF65-F5344CB8AC3E}">
        <p14:creationId xmlns:p14="http://schemas.microsoft.com/office/powerpoint/2010/main" val="2416848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6186309"/>
          </a:xfrm>
          <a:prstGeom prst="rect">
            <a:avLst/>
          </a:prstGeom>
        </p:spPr>
        <p:txBody>
          <a:bodyPr wrap="square">
            <a:spAutoFit/>
          </a:bodyPr>
          <a:lstStyle/>
          <a:p>
            <a:r>
              <a:rPr lang="en-US" sz="3200" b="1" dirty="0" smtClean="0">
                <a:latin typeface="Arabic Typesetting" pitchFamily="66" charset="-78"/>
                <a:cs typeface="Arabic Typesetting" pitchFamily="66" charset="-78"/>
              </a:rPr>
              <a:t>What is an Arbitrageur?</a:t>
            </a:r>
          </a:p>
          <a:p>
            <a:endParaRPr lang="en-US" sz="2400" dirty="0" smtClean="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An </a:t>
            </a:r>
            <a:r>
              <a:rPr lang="en-US" sz="2400" dirty="0">
                <a:latin typeface="Arabic Typesetting" pitchFamily="66" charset="-78"/>
                <a:cs typeface="Arabic Typesetting" pitchFamily="66" charset="-78"/>
              </a:rPr>
              <a:t>arbitrageur is a type of investor who attempts to profit from market inefficiencies. </a:t>
            </a:r>
            <a:endParaRPr lang="en-US" sz="2400" dirty="0" smtClean="0">
              <a:latin typeface="Arabic Typesetting" pitchFamily="66" charset="-78"/>
              <a:cs typeface="Arabic Typesetting" pitchFamily="66" charset="-78"/>
            </a:endParaRPr>
          </a:p>
          <a:p>
            <a:endParaRPr lang="en-US" sz="2400" dirty="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These </a:t>
            </a:r>
            <a:r>
              <a:rPr lang="en-US" sz="2400" dirty="0">
                <a:latin typeface="Arabic Typesetting" pitchFamily="66" charset="-78"/>
                <a:cs typeface="Arabic Typesetting" pitchFamily="66" charset="-78"/>
              </a:rPr>
              <a:t>inefficiencies can relate to any aspect of the markets, whether it is price, dividends, or regulation. </a:t>
            </a:r>
            <a:r>
              <a:rPr lang="en-US" sz="2400" b="1" dirty="0">
                <a:latin typeface="Arabic Typesetting" pitchFamily="66" charset="-78"/>
                <a:cs typeface="Arabic Typesetting" pitchFamily="66" charset="-78"/>
              </a:rPr>
              <a:t>The most common form of arbitrage is price</a:t>
            </a:r>
            <a:r>
              <a:rPr lang="en-US" sz="2400" b="1" dirty="0" smtClean="0">
                <a:latin typeface="Arabic Typesetting" pitchFamily="66" charset="-78"/>
                <a:cs typeface="Arabic Typesetting" pitchFamily="66" charset="-78"/>
              </a:rPr>
              <a:t>.</a:t>
            </a:r>
          </a:p>
          <a:p>
            <a:endParaRPr lang="en-US" sz="2400" b="1" dirty="0">
              <a:latin typeface="Arabic Typesetting" pitchFamily="66" charset="-78"/>
              <a:cs typeface="Arabic Typesetting" pitchFamily="66" charset="-78"/>
            </a:endParaRPr>
          </a:p>
          <a:p>
            <a:r>
              <a:rPr lang="en-US" sz="2400" dirty="0">
                <a:latin typeface="Arabic Typesetting" pitchFamily="66" charset="-78"/>
                <a:cs typeface="Arabic Typesetting" pitchFamily="66" charset="-78"/>
              </a:rPr>
              <a:t>Arbitrageurs exploit price inefficiencies by making simultaneous </a:t>
            </a:r>
            <a:r>
              <a:rPr lang="en-US" sz="2400" dirty="0" smtClean="0">
                <a:latin typeface="Arabic Typesetting" pitchFamily="66" charset="-78"/>
                <a:cs typeface="Arabic Typesetting" pitchFamily="66" charset="-78"/>
              </a:rPr>
              <a:t>trades that </a:t>
            </a:r>
            <a:r>
              <a:rPr lang="en-US" sz="2400" dirty="0">
                <a:latin typeface="Arabic Typesetting" pitchFamily="66" charset="-78"/>
                <a:cs typeface="Arabic Typesetting" pitchFamily="66" charset="-78"/>
              </a:rPr>
              <a:t>offset each other to capture risk-free profits. </a:t>
            </a:r>
            <a:endParaRPr lang="en-US" sz="2400" dirty="0" smtClean="0">
              <a:latin typeface="Arabic Typesetting" pitchFamily="66" charset="-78"/>
              <a:cs typeface="Arabic Typesetting" pitchFamily="66" charset="-78"/>
            </a:endParaRPr>
          </a:p>
          <a:p>
            <a:endParaRPr lang="en-US" sz="2400" dirty="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An </a:t>
            </a:r>
            <a:r>
              <a:rPr lang="en-US" sz="2400" dirty="0">
                <a:latin typeface="Arabic Typesetting" pitchFamily="66" charset="-78"/>
                <a:cs typeface="Arabic Typesetting" pitchFamily="66" charset="-78"/>
              </a:rPr>
              <a:t>arbitrageur would, for example, seek out price discrepancies between stocks listed on more than one exchange by buying </a:t>
            </a:r>
            <a:r>
              <a:rPr lang="en-US" sz="2400" dirty="0" smtClean="0">
                <a:latin typeface="Arabic Typesetting" pitchFamily="66" charset="-78"/>
                <a:cs typeface="Arabic Typesetting" pitchFamily="66" charset="-78"/>
              </a:rPr>
              <a:t>undervalued</a:t>
            </a:r>
            <a:r>
              <a:rPr lang="en-US" sz="2400" dirty="0">
                <a:latin typeface="Arabic Typesetting" pitchFamily="66" charset="-78"/>
                <a:cs typeface="Arabic Typesetting" pitchFamily="66" charset="-78"/>
              </a:rPr>
              <a:t> shares on one exchange </a:t>
            </a:r>
            <a:r>
              <a:rPr lang="en-US" sz="2400" dirty="0" smtClean="0">
                <a:latin typeface="Arabic Typesetting" pitchFamily="66" charset="-78"/>
                <a:cs typeface="Arabic Typesetting" pitchFamily="66" charset="-78"/>
              </a:rPr>
              <a:t>and selling short</a:t>
            </a:r>
            <a:r>
              <a:rPr lang="en-US" sz="2400" dirty="0">
                <a:latin typeface="Arabic Typesetting" pitchFamily="66" charset="-78"/>
                <a:cs typeface="Arabic Typesetting" pitchFamily="66" charset="-78"/>
              </a:rPr>
              <a:t> </a:t>
            </a:r>
            <a:r>
              <a:rPr lang="en-US" sz="2400" dirty="0" smtClean="0">
                <a:latin typeface="Arabic Typesetting" pitchFamily="66" charset="-78"/>
                <a:cs typeface="Arabic Typesetting" pitchFamily="66" charset="-78"/>
              </a:rPr>
              <a:t>an equal number overvalued shares </a:t>
            </a:r>
            <a:r>
              <a:rPr lang="en-US" sz="2400" dirty="0">
                <a:latin typeface="Arabic Typesetting" pitchFamily="66" charset="-78"/>
                <a:cs typeface="Arabic Typesetting" pitchFamily="66" charset="-78"/>
              </a:rPr>
              <a:t>on another </a:t>
            </a:r>
            <a:r>
              <a:rPr lang="en-US" sz="2400" dirty="0" smtClean="0">
                <a:latin typeface="Arabic Typesetting" pitchFamily="66" charset="-78"/>
                <a:cs typeface="Arabic Typesetting" pitchFamily="66" charset="-78"/>
              </a:rPr>
              <a:t>exchange.</a:t>
            </a:r>
          </a:p>
          <a:p>
            <a:r>
              <a:rPr lang="en-US" sz="2400" dirty="0" smtClean="0">
                <a:latin typeface="Arabic Typesetting" pitchFamily="66" charset="-78"/>
                <a:cs typeface="Arabic Typesetting" pitchFamily="66" charset="-78"/>
              </a:rPr>
              <a:t>- The goal is to capture risk-free </a:t>
            </a:r>
            <a:r>
              <a:rPr lang="en-US" sz="2400" dirty="0">
                <a:latin typeface="Arabic Typesetting" pitchFamily="66" charset="-78"/>
                <a:cs typeface="Arabic Typesetting" pitchFamily="66" charset="-78"/>
              </a:rPr>
              <a:t>profits as the prices on the two exchanges </a:t>
            </a:r>
            <a:r>
              <a:rPr lang="en-US" sz="2400" dirty="0" smtClean="0">
                <a:latin typeface="Arabic Typesetting" pitchFamily="66" charset="-78"/>
                <a:cs typeface="Arabic Typesetting" pitchFamily="66" charset="-78"/>
              </a:rPr>
              <a:t>converge, and in most cases an arbitrageur, upon discovery, will cause those prices to disappear (momentarily) and re-calibrate to what most people understand as the efficient market hypothesis.</a:t>
            </a:r>
          </a:p>
        </p:txBody>
      </p:sp>
    </p:spTree>
    <p:extLst>
      <p:ext uri="{BB962C8B-B14F-4D97-AF65-F5344CB8AC3E}">
        <p14:creationId xmlns:p14="http://schemas.microsoft.com/office/powerpoint/2010/main" val="33759683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How to use regression strategies to forecast values.</a:t>
            </a:r>
            <a:endParaRPr lang="en-US" sz="3600" b="1" dirty="0">
              <a:latin typeface="Arabic Typesetting" pitchFamily="66" charset="-78"/>
              <a:cs typeface="Arabic Typesetting" pitchFamily="66" charset="-78"/>
            </a:endParaRPr>
          </a:p>
        </p:txBody>
      </p:sp>
      <p:pic>
        <p:nvPicPr>
          <p:cNvPr id="399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 y="1359568"/>
            <a:ext cx="8845857" cy="5473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1940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6">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ETL Strategies using Memory Mapped Files</a:t>
            </a:r>
            <a:endParaRPr lang="en-US" sz="3600" b="1" dirty="0">
              <a:latin typeface="Arabic Typesetting" pitchFamily="66" charset="-78"/>
              <a:cs typeface="Arabic Typesetting" pitchFamily="66" charset="-78"/>
            </a:endParaRPr>
          </a:p>
        </p:txBody>
      </p:sp>
      <p:sp>
        <p:nvSpPr>
          <p:cNvPr id="3" name="TextBox 2"/>
          <p:cNvSpPr txBox="1"/>
          <p:nvPr/>
        </p:nvSpPr>
        <p:spPr>
          <a:xfrm>
            <a:off x="304800" y="2514600"/>
            <a:ext cx="8458200" cy="1077218"/>
          </a:xfrm>
          <a:prstGeom prst="rect">
            <a:avLst/>
          </a:prstGeom>
          <a:noFill/>
        </p:spPr>
        <p:txBody>
          <a:bodyPr wrap="square" rtlCol="0">
            <a:spAutoFit/>
          </a:bodyPr>
          <a:lstStyle/>
          <a:p>
            <a:r>
              <a:rPr lang="en-US" sz="3200" b="1" baseline="0" dirty="0" smtClean="0">
                <a:latin typeface="Arabic Typesetting" pitchFamily="66" charset="-78"/>
                <a:cs typeface="Arabic Typesetting" pitchFamily="66" charset="-78"/>
              </a:rPr>
              <a:t>Flat file storage solutions </a:t>
            </a:r>
          </a:p>
          <a:p>
            <a:r>
              <a:rPr lang="en-US" sz="3200" b="1" baseline="0" dirty="0" smtClean="0">
                <a:latin typeface="Arabic Typesetting" pitchFamily="66" charset="-78"/>
                <a:cs typeface="Arabic Typesetting" pitchFamily="66" charset="-78"/>
              </a:rPr>
              <a:t>The advantages over SQL, Mongo, or anything.</a:t>
            </a:r>
          </a:p>
        </p:txBody>
      </p:sp>
    </p:spTree>
    <p:extLst>
      <p:ext uri="{BB962C8B-B14F-4D97-AF65-F5344CB8AC3E}">
        <p14:creationId xmlns:p14="http://schemas.microsoft.com/office/powerpoint/2010/main" val="27927936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accent6">
            <a:alpha val="33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117475"/>
            <a:ext cx="9067800" cy="1470025"/>
          </a:xfrm>
        </p:spPr>
        <p:txBody>
          <a:bodyPr>
            <a:normAutofit/>
          </a:bodyPr>
          <a:lstStyle/>
          <a:p>
            <a:pPr algn="l"/>
            <a:r>
              <a:rPr lang="en-US" sz="3600" b="1" dirty="0" smtClean="0">
                <a:latin typeface="Arabic Typesetting" pitchFamily="66" charset="-78"/>
                <a:cs typeface="Arabic Typesetting" pitchFamily="66" charset="-78"/>
              </a:rPr>
              <a:t>Program Trading</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Day II:    ETL Strategies using Memory Mapped Files</a:t>
            </a:r>
            <a:endParaRPr lang="en-US" sz="3600" b="1" dirty="0">
              <a:latin typeface="Arabic Typesetting" pitchFamily="66" charset="-78"/>
              <a:cs typeface="Arabic Typesetting" pitchFamily="66" charset="-78"/>
            </a:endParaRPr>
          </a:p>
        </p:txBody>
      </p:sp>
      <p:sp>
        <p:nvSpPr>
          <p:cNvPr id="3" name="TextBox 2"/>
          <p:cNvSpPr txBox="1"/>
          <p:nvPr/>
        </p:nvSpPr>
        <p:spPr>
          <a:xfrm>
            <a:off x="304800" y="2514600"/>
            <a:ext cx="8458200" cy="2308324"/>
          </a:xfrm>
          <a:prstGeom prst="rect">
            <a:avLst/>
          </a:prstGeom>
          <a:noFill/>
        </p:spPr>
        <p:txBody>
          <a:bodyPr wrap="square" rtlCol="0">
            <a:spAutoFit/>
          </a:bodyPr>
          <a:lstStyle/>
          <a:p>
            <a:r>
              <a:rPr lang="en-US" sz="4800" u="sng" baseline="0" dirty="0" smtClean="0">
                <a:latin typeface="Arabic Typesetting" pitchFamily="66" charset="-78"/>
                <a:cs typeface="Arabic Typesetting" pitchFamily="66" charset="-78"/>
              </a:rPr>
              <a:t>E</a:t>
            </a:r>
            <a:r>
              <a:rPr lang="en-US" sz="4800" baseline="0" dirty="0" smtClean="0">
                <a:latin typeface="Arabic Typesetting" pitchFamily="66" charset="-78"/>
                <a:cs typeface="Arabic Typesetting" pitchFamily="66" charset="-78"/>
              </a:rPr>
              <a:t>xtract</a:t>
            </a:r>
          </a:p>
          <a:p>
            <a:r>
              <a:rPr lang="en-US" sz="4800" u="sng" dirty="0" smtClean="0">
                <a:latin typeface="Arabic Typesetting" pitchFamily="66" charset="-78"/>
                <a:cs typeface="Arabic Typesetting" pitchFamily="66" charset="-78"/>
              </a:rPr>
              <a:t>T</a:t>
            </a:r>
            <a:r>
              <a:rPr lang="en-US" sz="4800" dirty="0" smtClean="0">
                <a:latin typeface="Arabic Typesetting" pitchFamily="66" charset="-78"/>
                <a:cs typeface="Arabic Typesetting" pitchFamily="66" charset="-78"/>
              </a:rPr>
              <a:t>ransform</a:t>
            </a:r>
          </a:p>
          <a:p>
            <a:r>
              <a:rPr lang="en-US" sz="4800" u="sng" baseline="0" dirty="0" smtClean="0">
                <a:latin typeface="Arabic Typesetting" pitchFamily="66" charset="-78"/>
                <a:cs typeface="Arabic Typesetting" pitchFamily="66" charset="-78"/>
              </a:rPr>
              <a:t>L</a:t>
            </a:r>
            <a:r>
              <a:rPr lang="en-US" sz="4800" baseline="0" dirty="0" smtClean="0">
                <a:latin typeface="Arabic Typesetting" pitchFamily="66" charset="-78"/>
                <a:cs typeface="Arabic Typesetting" pitchFamily="66" charset="-78"/>
              </a:rPr>
              <a:t>oad</a:t>
            </a:r>
          </a:p>
        </p:txBody>
      </p:sp>
    </p:spTree>
    <p:extLst>
      <p:ext uri="{BB962C8B-B14F-4D97-AF65-F5344CB8AC3E}">
        <p14:creationId xmlns:p14="http://schemas.microsoft.com/office/powerpoint/2010/main" val="11228891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4116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3161723"/>
            <a:ext cx="4782614" cy="3696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9827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04800"/>
            <a:ext cx="8534400" cy="923330"/>
          </a:xfrm>
          <a:prstGeom prst="rect">
            <a:avLst/>
          </a:prstGeom>
        </p:spPr>
        <p:txBody>
          <a:bodyPr wrap="square">
            <a:spAutoFit/>
          </a:bodyPr>
          <a:lstStyle/>
          <a:p>
            <a:r>
              <a:rPr lang="en-US" dirty="0">
                <a:hlinkClick r:id="rId2"/>
              </a:rPr>
              <a:t>https://</a:t>
            </a:r>
            <a:r>
              <a:rPr lang="en-US" dirty="0" smtClean="0">
                <a:hlinkClick r:id="rId2"/>
              </a:rPr>
              <a:t>www.interactivebrokers.com/en/trading/tws-offline-installers.php</a:t>
            </a:r>
            <a:endParaRPr lang="en-US" dirty="0" smtClean="0"/>
          </a:p>
          <a:p>
            <a:endParaRPr lang="en-US" dirty="0"/>
          </a:p>
          <a:p>
            <a:r>
              <a:rPr lang="en-US" dirty="0" smtClean="0">
                <a:hlinkClick r:id="rId3"/>
              </a:rPr>
              <a:t>https</a:t>
            </a:r>
            <a:r>
              <a:rPr lang="en-US" dirty="0">
                <a:hlinkClick r:id="rId3"/>
              </a:rPr>
              <a:t>://</a:t>
            </a:r>
            <a:r>
              <a:rPr lang="en-US" dirty="0" smtClean="0">
                <a:hlinkClick r:id="rId3"/>
              </a:rPr>
              <a:t>www.interactivebrokers.com/en/trading/ibgateway-latest.php</a:t>
            </a:r>
            <a:r>
              <a:rPr lang="en-US" dirty="0" smtClean="0"/>
              <a:t> </a:t>
            </a:r>
            <a:endParaRPr lang="en-US"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8250" y="1447800"/>
            <a:ext cx="6667500" cy="515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402154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04800"/>
            <a:ext cx="8534400" cy="923330"/>
          </a:xfrm>
          <a:prstGeom prst="rect">
            <a:avLst/>
          </a:prstGeom>
        </p:spPr>
        <p:txBody>
          <a:bodyPr wrap="square">
            <a:spAutoFit/>
          </a:bodyPr>
          <a:lstStyle/>
          <a:p>
            <a:r>
              <a:rPr lang="en-US" dirty="0">
                <a:hlinkClick r:id="rId2"/>
              </a:rPr>
              <a:t>https://</a:t>
            </a:r>
            <a:r>
              <a:rPr lang="en-US" dirty="0" smtClean="0">
                <a:hlinkClick r:id="rId2"/>
              </a:rPr>
              <a:t>www.interactivebrokers.com/en/trading/tws-offline-installers.php</a:t>
            </a:r>
            <a:endParaRPr lang="en-US" dirty="0" smtClean="0"/>
          </a:p>
          <a:p>
            <a:endParaRPr lang="en-US" dirty="0"/>
          </a:p>
          <a:p>
            <a:r>
              <a:rPr lang="en-US" dirty="0" smtClean="0">
                <a:hlinkClick r:id="rId3"/>
              </a:rPr>
              <a:t>https</a:t>
            </a:r>
            <a:r>
              <a:rPr lang="en-US" dirty="0">
                <a:hlinkClick r:id="rId3"/>
              </a:rPr>
              <a:t>://</a:t>
            </a:r>
            <a:r>
              <a:rPr lang="en-US" dirty="0" smtClean="0">
                <a:hlinkClick r:id="rId3"/>
              </a:rPr>
              <a:t>www.interactivebrokers.com/en/trading/ibgateway-latest.php</a:t>
            </a:r>
            <a:r>
              <a:rPr lang="en-US" dirty="0" smtClean="0"/>
              <a:t> </a:t>
            </a:r>
            <a:endParaRPr lang="en-US" dirty="0"/>
          </a:p>
        </p:txBody>
      </p:sp>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6650" y="1447799"/>
            <a:ext cx="2647950" cy="20464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4" name="Table 3"/>
          <p:cNvGraphicFramePr>
            <a:graphicFrameLocks noGrp="1"/>
          </p:cNvGraphicFramePr>
          <p:nvPr>
            <p:extLst>
              <p:ext uri="{D42A27DB-BD31-4B8C-83A1-F6EECF244321}">
                <p14:modId xmlns:p14="http://schemas.microsoft.com/office/powerpoint/2010/main" val="3845041212"/>
              </p:ext>
            </p:extLst>
          </p:nvPr>
        </p:nvGraphicFramePr>
        <p:xfrm>
          <a:off x="152400" y="4114800"/>
          <a:ext cx="8839200" cy="975360"/>
        </p:xfrm>
        <a:graphic>
          <a:graphicData uri="http://schemas.openxmlformats.org/drawingml/2006/table">
            <a:tbl>
              <a:tblPr/>
              <a:tblGrid>
                <a:gridCol w="8620948"/>
                <a:gridCol w="218252"/>
              </a:tblGrid>
              <a:tr h="0">
                <a:tc>
                  <a:txBody>
                    <a:bodyPr/>
                    <a:lstStyle/>
                    <a:p>
                      <a:pPr algn="ctr"/>
                      <a:r>
                        <a:rPr lang="en-US" b="0" dirty="0">
                          <a:solidFill>
                            <a:srgbClr val="444444"/>
                          </a:solidFill>
                          <a:effectLst/>
                          <a:latin typeface="proxima-nova"/>
                        </a:rPr>
                        <a:t>The API Stable for Windows includes the Java, C++, C#/.NET, ActiveX, and DDE APIs, along with sample code and spreadsheets. The API Latest for Windows (v1014) additionally includes the Python API.</a:t>
                      </a:r>
                    </a:p>
                  </a:txBody>
                  <a:tcPr marL="76200" marR="76200" marT="76200" marB="76200" anchor="ctr">
                    <a:lnL>
                      <a:noFill/>
                    </a:lnL>
                    <a:lnR w="9525" cap="flat" cmpd="sng" algn="ctr">
                      <a:solidFill>
                        <a:srgbClr val="CCCCCC"/>
                      </a:solidFill>
                      <a:prstDash val="solid"/>
                      <a:round/>
                      <a:headEnd type="none" w="med" len="med"/>
                      <a:tailEnd type="none" w="med" len="med"/>
                    </a:lnR>
                    <a:lnT>
                      <a:noFill/>
                    </a:lnT>
                    <a:lnB w="9525" cap="flat" cmpd="sng" algn="ctr">
                      <a:solidFill>
                        <a:srgbClr val="CCCCCC"/>
                      </a:solidFill>
                      <a:prstDash val="dash"/>
                      <a:round/>
                      <a:headEnd type="none" w="med" len="med"/>
                      <a:tailEnd type="none" w="med" len="med"/>
                    </a:lnB>
                  </a:tcPr>
                </a:tc>
                <a:tc>
                  <a:txBody>
                    <a:bodyPr/>
                    <a:lstStyle/>
                    <a:p>
                      <a:pPr algn="ctr"/>
                      <a:endParaRPr lang="en-US" b="0" dirty="0">
                        <a:solidFill>
                          <a:srgbClr val="000000"/>
                        </a:solidFill>
                        <a:effectLst/>
                        <a:latin typeface="proxima-nova"/>
                      </a:endParaRPr>
                    </a:p>
                  </a:txBody>
                  <a:tcPr marL="76200" marR="76200" marT="76200" marB="76200" anchor="ctr">
                    <a:lnL w="9525" cap="flat" cmpd="sng" algn="ctr">
                      <a:solidFill>
                        <a:srgbClr val="CCCCCC"/>
                      </a:solidFill>
                      <a:prstDash val="solid"/>
                      <a:round/>
                      <a:headEnd type="none" w="med" len="med"/>
                      <a:tailEnd type="none" w="med" len="med"/>
                    </a:lnL>
                    <a:lnR>
                      <a:noFill/>
                    </a:lnR>
                    <a:lnT>
                      <a:noFill/>
                    </a:lnT>
                    <a:lnB w="9525" cap="flat" cmpd="sng" algn="ctr">
                      <a:solidFill>
                        <a:srgbClr val="CCCCCC"/>
                      </a:solidFill>
                      <a:prstDash val="dash"/>
                      <a:round/>
                      <a:headEnd type="none" w="med" len="med"/>
                      <a:tailEnd type="none" w="med" len="med"/>
                    </a:lnB>
                  </a:tcPr>
                </a:tc>
              </a:tr>
            </a:tbl>
          </a:graphicData>
        </a:graphic>
      </p:graphicFrame>
      <p:sp>
        <p:nvSpPr>
          <p:cNvPr id="5" name="Rectangle 1"/>
          <p:cNvSpPr>
            <a:spLocks noChangeArrowheads="1"/>
          </p:cNvSpPr>
          <p:nvPr/>
        </p:nvSpPr>
        <p:spPr bwMode="auto">
          <a:xfrm>
            <a:off x="457200" y="33750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smtClean="0">
                <a:ln>
                  <a:noFill/>
                </a:ln>
                <a:solidFill>
                  <a:schemeClr val="tx1"/>
                </a:solidFill>
                <a:effectLst/>
                <a:latin typeface="Arial" pitchFamily="34" charset="0"/>
                <a:cs typeface="Arial" pitchFamily="34" charset="0"/>
              </a:rPr>
              <a:t/>
            </a:r>
            <a:br>
              <a:rPr kumimoji="0" lang="en-US" sz="1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3681104397"/>
              </p:ext>
            </p:extLst>
          </p:nvPr>
        </p:nvGraphicFramePr>
        <p:xfrm>
          <a:off x="128446" y="5486400"/>
          <a:ext cx="9015554" cy="1402080"/>
        </p:xfrm>
        <a:graphic>
          <a:graphicData uri="http://schemas.openxmlformats.org/drawingml/2006/table">
            <a:tbl>
              <a:tblPr/>
              <a:tblGrid>
                <a:gridCol w="8798052"/>
                <a:gridCol w="217502"/>
              </a:tblGrid>
              <a:tr h="901148">
                <a:tc>
                  <a:txBody>
                    <a:bodyPr/>
                    <a:lstStyle/>
                    <a:p>
                      <a:pPr algn="ctr"/>
                      <a:r>
                        <a:rPr lang="en-US" b="0" dirty="0">
                          <a:solidFill>
                            <a:srgbClr val="444444"/>
                          </a:solidFill>
                          <a:effectLst/>
                          <a:latin typeface="proxima-nova"/>
                        </a:rPr>
                        <a:t>The API Stable for Mac/Unix (v976) includes the Java and </a:t>
                      </a:r>
                      <a:r>
                        <a:rPr lang="en-US" b="0" dirty="0" err="1">
                          <a:solidFill>
                            <a:srgbClr val="444444"/>
                          </a:solidFill>
                          <a:effectLst/>
                          <a:latin typeface="proxima-nova"/>
                        </a:rPr>
                        <a:t>Posix</a:t>
                      </a:r>
                      <a:r>
                        <a:rPr lang="en-US" b="0" dirty="0">
                          <a:solidFill>
                            <a:srgbClr val="444444"/>
                          </a:solidFill>
                          <a:effectLst/>
                          <a:latin typeface="proxima-nova"/>
                        </a:rPr>
                        <a:t> C++ API source and sample. The API Latest for Mac/Unix (v1014) additionally includes the Python API. (Excel APIs are only available on Windows)</a:t>
                      </a:r>
                    </a:p>
                  </a:txBody>
                  <a:tcPr marL="76200" marR="76200" marT="76200" marB="76200" anchor="ctr">
                    <a:lnL>
                      <a:noFill/>
                    </a:lnL>
                    <a:lnR w="9525" cap="flat" cmpd="sng" algn="ctr">
                      <a:solidFill>
                        <a:srgbClr val="CCCCCC"/>
                      </a:solidFill>
                      <a:prstDash val="solid"/>
                      <a:round/>
                      <a:headEnd type="none" w="med" len="med"/>
                      <a:tailEnd type="none" w="med" len="med"/>
                    </a:lnR>
                    <a:lnT>
                      <a:noFill/>
                    </a:lnT>
                    <a:lnB w="9525" cap="flat" cmpd="sng" algn="ctr">
                      <a:noFill/>
                      <a:prstDash val="dash"/>
                      <a:round/>
                      <a:headEnd type="none" w="med" len="med"/>
                      <a:tailEnd type="none" w="med" len="med"/>
                    </a:lnB>
                  </a:tcPr>
                </a:tc>
                <a:tc>
                  <a:txBody>
                    <a:bodyPr/>
                    <a:lstStyle/>
                    <a:p>
                      <a:endParaRPr lang="en-US"/>
                    </a:p>
                  </a:txBody>
                  <a:tcPr>
                    <a:lnL w="9525" cap="flat" cmpd="sng" algn="ctr">
                      <a:solidFill>
                        <a:srgbClr val="CCCCCC"/>
                      </a:solidFill>
                      <a:prstDash val="solid"/>
                      <a:round/>
                      <a:headEnd type="none" w="med" len="med"/>
                      <a:tailEnd type="none" w="med" len="med"/>
                    </a:lnL>
                    <a:lnR>
                      <a:noFill/>
                    </a:lnR>
                    <a:lnT>
                      <a:noFill/>
                    </a:lnT>
                    <a:lnB w="9525" cap="flat" cmpd="sng" algn="ctr">
                      <a:noFill/>
                      <a:prstDash val="dash"/>
                      <a:round/>
                      <a:headEnd type="none" w="med" len="med"/>
                      <a:tailEnd type="none" w="med" len="med"/>
                    </a:lnB>
                  </a:tcPr>
                </a:tc>
              </a:tr>
              <a:tr h="394252">
                <a:tc gridSpan="2">
                  <a:txBody>
                    <a:bodyPr/>
                    <a:lstStyle/>
                    <a:p>
                      <a:pPr algn="ctr"/>
                      <a:endParaRPr lang="en-US" b="0" dirty="0">
                        <a:solidFill>
                          <a:srgbClr val="000000"/>
                        </a:solidFill>
                        <a:effectLst/>
                        <a:latin typeface="proxima-nova"/>
                      </a:endParaRPr>
                    </a:p>
                  </a:txBody>
                  <a:tcPr marL="76200" marR="76200" marT="76200" marB="76200" anchor="ctr">
                    <a:lnL>
                      <a:noFill/>
                    </a:lnL>
                    <a:lnR w="9525" cap="flat" cmpd="sng" algn="ctr">
                      <a:solidFill>
                        <a:srgbClr val="CCCCCC"/>
                      </a:solidFill>
                      <a:prstDash val="solid"/>
                      <a:round/>
                      <a:headEnd type="none" w="med" len="med"/>
                      <a:tailEnd type="none" w="med" len="med"/>
                    </a:lnR>
                    <a:lnT>
                      <a:noFill/>
                    </a:lnT>
                    <a:lnB w="9525" cap="flat" cmpd="sng" algn="ctr">
                      <a:solidFill>
                        <a:srgbClr val="CCCCCC"/>
                      </a:solidFill>
                      <a:prstDash val="dash"/>
                      <a:round/>
                      <a:headEnd type="none" w="med" len="med"/>
                      <a:tailEnd type="none" w="med" len="med"/>
                    </a:lnB>
                  </a:tcPr>
                </a:tc>
                <a:tc hMerge="1">
                  <a:txBody>
                    <a:bodyPr/>
                    <a:lstStyle/>
                    <a:p>
                      <a:endParaRPr lang="en-US"/>
                    </a:p>
                  </a:txBody>
                  <a:tcPr>
                    <a:lnL w="9525" cap="flat" cmpd="sng" algn="ctr">
                      <a:solidFill>
                        <a:srgbClr val="CCCCCC"/>
                      </a:solidFill>
                      <a:prstDash val="solid"/>
                      <a:round/>
                      <a:headEnd type="none" w="med" len="med"/>
                      <a:tailEnd type="none" w="med" len="med"/>
                    </a:lnL>
                    <a:lnR>
                      <a:noFill/>
                    </a:lnR>
                    <a:lnT>
                      <a:noFill/>
                    </a:lnT>
                    <a:lnB w="9525" cap="flat" cmpd="sng" algn="ctr">
                      <a:solidFill>
                        <a:srgbClr val="CCCCCC"/>
                      </a:solidFill>
                      <a:prstDash val="dash"/>
                      <a:round/>
                      <a:headEnd type="none" w="med" len="med"/>
                      <a:tailEnd type="none" w="med" len="med"/>
                    </a:lnB>
                  </a:tcPr>
                </a:tc>
              </a:tr>
            </a:tbl>
          </a:graphicData>
        </a:graphic>
      </p:graphicFrame>
    </p:spTree>
    <p:extLst>
      <p:ext uri="{BB962C8B-B14F-4D97-AF65-F5344CB8AC3E}">
        <p14:creationId xmlns:p14="http://schemas.microsoft.com/office/powerpoint/2010/main" val="39345993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accent1">
            <a:alpha val="33000"/>
          </a:schemeClr>
        </a:solidFill>
        <a:effectLst/>
      </p:bgPr>
    </p:bg>
    <p:spTree>
      <p:nvGrpSpPr>
        <p:cNvPr id="1" name=""/>
        <p:cNvGrpSpPr/>
        <p:nvPr/>
      </p:nvGrpSpPr>
      <p:grpSpPr>
        <a:xfrm>
          <a:off x="0" y="0"/>
          <a:ext cx="0" cy="0"/>
          <a:chOff x="0" y="0"/>
          <a:chExt cx="0" cy="0"/>
        </a:xfrm>
      </p:grpSpPr>
      <p:sp>
        <p:nvSpPr>
          <p:cNvPr id="2" name="Title 1"/>
          <p:cNvSpPr txBox="1">
            <a:spLocks/>
          </p:cNvSpPr>
          <p:nvPr/>
        </p:nvSpPr>
        <p:spPr>
          <a:xfrm>
            <a:off x="0" y="2130425"/>
            <a:ext cx="90678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latin typeface="Arabic Typesetting" pitchFamily="66" charset="-78"/>
                <a:cs typeface="Arabic Typesetting" pitchFamily="66" charset="-78"/>
              </a:rPr>
              <a:t>Program Trading:    Smart Contracts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- 12/7:    Crypto coding with C++</a:t>
            </a:r>
            <a:endParaRPr lang="en-US" sz="3600" b="1" dirty="0">
              <a:latin typeface="Arabic Typesetting" pitchFamily="66" charset="-78"/>
              <a:cs typeface="Arabic Typesetting" pitchFamily="66" charset="-78"/>
            </a:endParaRPr>
          </a:p>
        </p:txBody>
      </p:sp>
    </p:spTree>
    <p:extLst>
      <p:ext uri="{BB962C8B-B14F-4D97-AF65-F5344CB8AC3E}">
        <p14:creationId xmlns:p14="http://schemas.microsoft.com/office/powerpoint/2010/main" val="241694587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1">
            <a:alpha val="33000"/>
          </a:schemeClr>
        </a:solidFill>
        <a:effectLst/>
      </p:bgPr>
    </p:bg>
    <p:spTree>
      <p:nvGrpSpPr>
        <p:cNvPr id="1" name=""/>
        <p:cNvGrpSpPr/>
        <p:nvPr/>
      </p:nvGrpSpPr>
      <p:grpSpPr>
        <a:xfrm>
          <a:off x="0" y="0"/>
          <a:ext cx="0" cy="0"/>
          <a:chOff x="0" y="0"/>
          <a:chExt cx="0" cy="0"/>
        </a:xfrm>
      </p:grpSpPr>
      <p:sp>
        <p:nvSpPr>
          <p:cNvPr id="2" name="Title 1"/>
          <p:cNvSpPr txBox="1">
            <a:spLocks/>
          </p:cNvSpPr>
          <p:nvPr/>
        </p:nvSpPr>
        <p:spPr>
          <a:xfrm>
            <a:off x="0" y="2130425"/>
            <a:ext cx="90678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latin typeface="Arabic Typesetting" pitchFamily="66" charset="-78"/>
                <a:cs typeface="Arabic Typesetting" pitchFamily="66" charset="-78"/>
              </a:rPr>
              <a:t>Program Trading:    Smart Contracts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- 12/8:    Crypto coding with C++</a:t>
            </a:r>
            <a:endParaRPr lang="en-US" sz="3600" b="1" dirty="0">
              <a:latin typeface="Arabic Typesetting" pitchFamily="66" charset="-78"/>
              <a:cs typeface="Arabic Typesetting" pitchFamily="66" charset="-78"/>
            </a:endParaRPr>
          </a:p>
        </p:txBody>
      </p:sp>
    </p:spTree>
    <p:extLst>
      <p:ext uri="{BB962C8B-B14F-4D97-AF65-F5344CB8AC3E}">
        <p14:creationId xmlns:p14="http://schemas.microsoft.com/office/powerpoint/2010/main" val="397207555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accent1">
            <a:alpha val="33000"/>
          </a:schemeClr>
        </a:solidFill>
        <a:effectLst/>
      </p:bgPr>
    </p:bg>
    <p:spTree>
      <p:nvGrpSpPr>
        <p:cNvPr id="1" name=""/>
        <p:cNvGrpSpPr/>
        <p:nvPr/>
      </p:nvGrpSpPr>
      <p:grpSpPr>
        <a:xfrm>
          <a:off x="0" y="0"/>
          <a:ext cx="0" cy="0"/>
          <a:chOff x="0" y="0"/>
          <a:chExt cx="0" cy="0"/>
        </a:xfrm>
      </p:grpSpPr>
      <p:sp>
        <p:nvSpPr>
          <p:cNvPr id="2" name="Title 1"/>
          <p:cNvSpPr txBox="1">
            <a:spLocks/>
          </p:cNvSpPr>
          <p:nvPr/>
        </p:nvSpPr>
        <p:spPr>
          <a:xfrm>
            <a:off x="0" y="2130425"/>
            <a:ext cx="9067800" cy="147002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smtClean="0">
                <a:latin typeface="Arabic Typesetting" pitchFamily="66" charset="-78"/>
                <a:cs typeface="Arabic Typesetting" pitchFamily="66" charset="-78"/>
              </a:rPr>
              <a:t>Program Trading:    Smart Contracts</a:t>
            </a:r>
            <a:br>
              <a:rPr lang="en-US" sz="3600" b="1" dirty="0" smtClean="0">
                <a:latin typeface="Arabic Typesetting" pitchFamily="66" charset="-78"/>
                <a:cs typeface="Arabic Typesetting" pitchFamily="66" charset="-78"/>
              </a:rPr>
            </a:br>
            <a:r>
              <a:rPr lang="en-US" sz="3600" b="1" dirty="0" smtClean="0">
                <a:latin typeface="Arabic Typesetting" pitchFamily="66" charset="-78"/>
                <a:cs typeface="Arabic Typesetting" pitchFamily="66" charset="-78"/>
              </a:rPr>
              <a:t>- 12/9:    Crypto coding with C++</a:t>
            </a:r>
            <a:endParaRPr lang="en-US" sz="3600" b="1" dirty="0">
              <a:latin typeface="Arabic Typesetting" pitchFamily="66" charset="-78"/>
              <a:cs typeface="Arabic Typesetting" pitchFamily="66" charset="-78"/>
            </a:endParaRPr>
          </a:p>
        </p:txBody>
      </p:sp>
    </p:spTree>
    <p:extLst>
      <p:ext uri="{BB962C8B-B14F-4D97-AF65-F5344CB8AC3E}">
        <p14:creationId xmlns:p14="http://schemas.microsoft.com/office/powerpoint/2010/main" val="1440923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4647426"/>
          </a:xfrm>
          <a:prstGeom prst="rect">
            <a:avLst/>
          </a:prstGeom>
        </p:spPr>
        <p:txBody>
          <a:bodyPr wrap="square">
            <a:spAutoFit/>
          </a:bodyPr>
          <a:lstStyle/>
          <a:p>
            <a:r>
              <a:rPr lang="en-US" sz="3200" b="1" dirty="0" smtClean="0">
                <a:latin typeface="Arabic Typesetting" pitchFamily="66" charset="-78"/>
                <a:cs typeface="Arabic Typesetting" pitchFamily="66" charset="-78"/>
              </a:rPr>
              <a:t>What is an Arbitrageur?</a:t>
            </a:r>
          </a:p>
          <a:p>
            <a:endParaRPr lang="en-US" sz="2400" b="1" dirty="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In nearly all instances, the cause of arbitrage is on the basis of private information known by the arbitrageur, and ex-post facto (having executed the trades) can boast of the discovery of those inefficiencies, maybe 10-years later. </a:t>
            </a:r>
          </a:p>
          <a:p>
            <a:pPr marL="285750" indent="-285750">
              <a:buFontTx/>
              <a:buChar char="-"/>
            </a:pPr>
            <a:endParaRPr lang="en-US" sz="2400" dirty="0" smtClean="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For example, a “would be” arbitrageur may use information about an impending takeover to buy up a company's stock and profit from the subsequent price appreciation. Which is known as “merger arbitrage” and is not in any sense a true “Arbitrage”.</a:t>
            </a:r>
          </a:p>
          <a:p>
            <a:pPr marL="285750" indent="-285750">
              <a:buFontTx/>
              <a:buChar char="-"/>
            </a:pPr>
            <a:endParaRPr lang="en-US" sz="2400" dirty="0" smtClean="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Arbitrage generally is the concept of purchasing an identical financial vehicle at a lower price than all other market participants.</a:t>
            </a:r>
          </a:p>
        </p:txBody>
      </p:sp>
    </p:spTree>
    <p:extLst>
      <p:ext uri="{BB962C8B-B14F-4D97-AF65-F5344CB8AC3E}">
        <p14:creationId xmlns:p14="http://schemas.microsoft.com/office/powerpoint/2010/main" val="819180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3539430"/>
          </a:xfrm>
          <a:prstGeom prst="rect">
            <a:avLst/>
          </a:prstGeom>
        </p:spPr>
        <p:txBody>
          <a:bodyPr wrap="square">
            <a:spAutoFit/>
          </a:bodyPr>
          <a:lstStyle/>
          <a:p>
            <a:r>
              <a:rPr lang="en-US" sz="3200" b="1" dirty="0">
                <a:latin typeface="Arabic Typesetting" pitchFamily="66" charset="-78"/>
                <a:cs typeface="Arabic Typesetting" pitchFamily="66" charset="-78"/>
              </a:rPr>
              <a:t>What </a:t>
            </a:r>
            <a:r>
              <a:rPr lang="en-US" sz="3200" b="1" dirty="0" smtClean="0">
                <a:latin typeface="Arabic Typesetting" pitchFamily="66" charset="-78"/>
                <a:cs typeface="Arabic Typesetting" pitchFamily="66" charset="-78"/>
              </a:rPr>
              <a:t>is </a:t>
            </a:r>
            <a:r>
              <a:rPr lang="en-US" sz="3200" b="1" dirty="0">
                <a:latin typeface="Arabic Typesetting" pitchFamily="66" charset="-78"/>
                <a:cs typeface="Arabic Typesetting" pitchFamily="66" charset="-78"/>
              </a:rPr>
              <a:t>an Arbitrageur</a:t>
            </a:r>
            <a:r>
              <a:rPr lang="en-US" sz="3200" b="1" dirty="0" smtClean="0">
                <a:latin typeface="Arabic Typesetting" pitchFamily="66" charset="-78"/>
                <a:cs typeface="Arabic Typesetting" pitchFamily="66" charset="-78"/>
              </a:rPr>
              <a:t>?</a:t>
            </a:r>
          </a:p>
          <a:p>
            <a:endParaRPr lang="en-US" sz="2400" b="1" dirty="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Arbitrage generally is the concept of purchasing an identical financial vehicle at a lower price than all other market participants.</a:t>
            </a:r>
          </a:p>
          <a:p>
            <a:pPr marL="285750" indent="-285750">
              <a:buFontTx/>
              <a:buChar char="-"/>
            </a:pPr>
            <a:endParaRPr lang="en-US" sz="2400" dirty="0" smtClean="0">
              <a:latin typeface="Arabic Typesetting" pitchFamily="66" charset="-78"/>
              <a:cs typeface="Arabic Typesetting" pitchFamily="66" charset="-78"/>
            </a:endParaRPr>
          </a:p>
          <a:p>
            <a:pPr marL="285750" indent="-285750">
              <a:buFontTx/>
              <a:buChar char="-"/>
            </a:pPr>
            <a:r>
              <a:rPr lang="en-US" sz="2400" dirty="0" smtClean="0">
                <a:latin typeface="Arabic Typesetting" pitchFamily="66" charset="-78"/>
                <a:cs typeface="Arabic Typesetting" pitchFamily="66" charset="-78"/>
              </a:rPr>
              <a:t>A true arbitrageur is also aware of the demand for the financial vehicles at a higher price at the time he/ she is purchasing the instrument, whether it be a stock, bond, crypto contract, a swap or an actual vehicle – there must be 100% certainty of a cash (liquid) buyer at the instant he/ she is buying the vehicle.</a:t>
            </a:r>
          </a:p>
        </p:txBody>
      </p:sp>
    </p:spTree>
    <p:extLst>
      <p:ext uri="{BB962C8B-B14F-4D97-AF65-F5344CB8AC3E}">
        <p14:creationId xmlns:p14="http://schemas.microsoft.com/office/powerpoint/2010/main" val="2410513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1446550"/>
          </a:xfrm>
          <a:prstGeom prst="rect">
            <a:avLst/>
          </a:prstGeom>
        </p:spPr>
        <p:txBody>
          <a:bodyPr wrap="square">
            <a:spAutoFit/>
          </a:bodyPr>
          <a:lstStyle/>
          <a:p>
            <a:r>
              <a:rPr lang="en-US" sz="3200" b="1" dirty="0">
                <a:latin typeface="Arabic Typesetting" pitchFamily="66" charset="-78"/>
                <a:cs typeface="Arabic Typesetting" pitchFamily="66" charset="-78"/>
              </a:rPr>
              <a:t>What </a:t>
            </a:r>
            <a:r>
              <a:rPr lang="en-US" sz="3200" b="1" dirty="0" smtClean="0">
                <a:latin typeface="Arabic Typesetting" pitchFamily="66" charset="-78"/>
                <a:cs typeface="Arabic Typesetting" pitchFamily="66" charset="-78"/>
              </a:rPr>
              <a:t>is </a:t>
            </a:r>
            <a:r>
              <a:rPr lang="en-US" sz="3200" b="1" dirty="0">
                <a:latin typeface="Arabic Typesetting" pitchFamily="66" charset="-78"/>
                <a:cs typeface="Arabic Typesetting" pitchFamily="66" charset="-78"/>
              </a:rPr>
              <a:t>an Arbitrageur</a:t>
            </a:r>
            <a:r>
              <a:rPr lang="en-US" sz="3200" b="1" dirty="0" smtClean="0">
                <a:latin typeface="Arabic Typesetting" pitchFamily="66" charset="-78"/>
                <a:cs typeface="Arabic Typesetting" pitchFamily="66" charset="-78"/>
              </a:rPr>
              <a:t>?</a:t>
            </a:r>
          </a:p>
          <a:p>
            <a:endParaRPr lang="en-US" sz="3200" b="1" dirty="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EXAMPLE:    The James Bond of Car Dealerships.</a:t>
            </a:r>
          </a:p>
        </p:txBody>
      </p:sp>
      <p:pic>
        <p:nvPicPr>
          <p:cNvPr id="4098" name="Picture 2" descr="The 2021 Aston Martin Vantage Roadster Is a Topless Delight"/>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289"/>
          <a:stretch/>
        </p:blipFill>
        <p:spPr bwMode="auto">
          <a:xfrm>
            <a:off x="1828800" y="2322286"/>
            <a:ext cx="5486400" cy="3773714"/>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28600" y="58847"/>
            <a:ext cx="8686800" cy="830997"/>
          </a:xfrm>
          <a:prstGeom prst="rect">
            <a:avLst/>
          </a:prstGeom>
        </p:spPr>
        <p:txBody>
          <a:bodyPr wrap="square">
            <a:spAutoFit/>
          </a:bodyPr>
          <a:lstStyle/>
          <a:p>
            <a:endParaRPr lang="en-US" sz="2400" b="1" dirty="0">
              <a:latin typeface="Arabic Typesetting" pitchFamily="66" charset="-78"/>
              <a:cs typeface="Arabic Typesetting" pitchFamily="66" charset="-78"/>
            </a:endParaRPr>
          </a:p>
          <a:p>
            <a:endParaRPr lang="en-US" sz="2400" dirty="0" smtClean="0">
              <a:latin typeface="Arabic Typesetting" pitchFamily="66" charset="-78"/>
              <a:cs typeface="Arabic Typesetting" pitchFamily="66" charset="-78"/>
            </a:endParaRPr>
          </a:p>
        </p:txBody>
      </p:sp>
    </p:spTree>
    <p:extLst>
      <p:ext uri="{BB962C8B-B14F-4D97-AF65-F5344CB8AC3E}">
        <p14:creationId xmlns:p14="http://schemas.microsoft.com/office/powerpoint/2010/main" val="2410513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58847"/>
            <a:ext cx="8686800" cy="584775"/>
          </a:xfrm>
          <a:prstGeom prst="rect">
            <a:avLst/>
          </a:prstGeom>
        </p:spPr>
        <p:txBody>
          <a:bodyPr wrap="square">
            <a:spAutoFit/>
          </a:bodyPr>
          <a:lstStyle/>
          <a:p>
            <a:r>
              <a:rPr lang="en-US" sz="3200" b="1" dirty="0">
                <a:latin typeface="Arabic Typesetting" pitchFamily="66" charset="-78"/>
                <a:cs typeface="Arabic Typesetting" pitchFamily="66" charset="-78"/>
              </a:rPr>
              <a:t>What Is an Arbitrageur</a:t>
            </a:r>
            <a:r>
              <a:rPr lang="en-US" sz="3200" b="1" dirty="0" smtClean="0">
                <a:latin typeface="Arabic Typesetting" pitchFamily="66" charset="-78"/>
                <a:cs typeface="Arabic Typesetting" pitchFamily="66" charset="-78"/>
              </a:rPr>
              <a:t>?</a:t>
            </a:r>
          </a:p>
        </p:txBody>
      </p:sp>
      <p:sp>
        <p:nvSpPr>
          <p:cNvPr id="4" name="Rectangle 3"/>
          <p:cNvSpPr/>
          <p:nvPr/>
        </p:nvSpPr>
        <p:spPr>
          <a:xfrm>
            <a:off x="228600" y="58847"/>
            <a:ext cx="8686800" cy="1692771"/>
          </a:xfrm>
          <a:prstGeom prst="rect">
            <a:avLst/>
          </a:prstGeom>
        </p:spPr>
        <p:txBody>
          <a:bodyPr wrap="square">
            <a:spAutoFit/>
          </a:bodyPr>
          <a:lstStyle/>
          <a:p>
            <a:r>
              <a:rPr lang="en-US" sz="3200" b="1" dirty="0">
                <a:latin typeface="Arabic Typesetting" pitchFamily="66" charset="-78"/>
                <a:cs typeface="Arabic Typesetting" pitchFamily="66" charset="-78"/>
              </a:rPr>
              <a:t>What Is an Arbitrageur</a:t>
            </a:r>
            <a:r>
              <a:rPr lang="en-US" sz="3200" b="1" dirty="0" smtClean="0">
                <a:latin typeface="Arabic Typesetting" pitchFamily="66" charset="-78"/>
                <a:cs typeface="Arabic Typesetting" pitchFamily="66" charset="-78"/>
              </a:rPr>
              <a:t>?</a:t>
            </a:r>
          </a:p>
          <a:p>
            <a:endParaRPr lang="en-US" sz="2400" b="1" dirty="0">
              <a:latin typeface="Arabic Typesetting" pitchFamily="66" charset="-78"/>
              <a:cs typeface="Arabic Typesetting" pitchFamily="66" charset="-78"/>
            </a:endParaRPr>
          </a:p>
          <a:p>
            <a:r>
              <a:rPr lang="en-US" sz="2400" dirty="0" smtClean="0">
                <a:latin typeface="Arabic Typesetting" pitchFamily="66" charset="-78"/>
                <a:cs typeface="Arabic Typesetting" pitchFamily="66" charset="-78"/>
              </a:rPr>
              <a:t>EXAMPLE: 	The James Bond of Car Dealerships</a:t>
            </a:r>
          </a:p>
          <a:p>
            <a:r>
              <a:rPr lang="en-US" sz="2400" dirty="0" smtClean="0">
                <a:latin typeface="Arabic Typesetting" pitchFamily="66" charset="-78"/>
                <a:cs typeface="Arabic Typesetting" pitchFamily="66" charset="-78"/>
              </a:rPr>
              <a:t>- Not a Financial Vehicle, but still a vehicle of Arbitrage.</a:t>
            </a:r>
          </a:p>
        </p:txBody>
      </p:sp>
      <p:pic>
        <p:nvPicPr>
          <p:cNvPr id="11266" name="Picture 2" descr="Aston Martin Mexico City Ope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2819400"/>
            <a:ext cx="5486400" cy="3127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32219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5439</TotalTime>
  <Words>2511</Words>
  <Application>Microsoft Office PowerPoint</Application>
  <PresentationFormat>On-screen Show (4:3)</PresentationFormat>
  <Paragraphs>279</Paragraphs>
  <Slides>58</Slides>
  <Notes>50</Notes>
  <HiddenSlides>0</HiddenSlides>
  <MMClips>0</MMClips>
  <ScaleCrop>false</ScaleCrop>
  <HeadingPairs>
    <vt:vector size="4" baseType="variant">
      <vt:variant>
        <vt:lpstr>Theme</vt:lpstr>
      </vt:variant>
      <vt:variant>
        <vt:i4>1</vt:i4>
      </vt:variant>
      <vt:variant>
        <vt:lpstr>Slide Titles</vt:lpstr>
      </vt:variant>
      <vt:variant>
        <vt:i4>58</vt:i4>
      </vt:variant>
    </vt:vector>
  </HeadingPairs>
  <TitlesOfParts>
    <vt:vector size="59" baseType="lpstr">
      <vt:lpstr>Office Theme</vt:lpstr>
      <vt:lpstr>HOW TECHNOLOGY HAS CHANGED MARKETS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glass-eel phenomenon</vt:lpstr>
      <vt:lpstr>The glass-eel phenomenon</vt:lpstr>
      <vt:lpstr>The glass-eel phenomenon</vt:lpstr>
      <vt:lpstr>The glass-eel phenomenon</vt:lpstr>
      <vt:lpstr>PowerPoint Presentation</vt:lpstr>
      <vt:lpstr>PowerPoint Presentation</vt:lpstr>
      <vt:lpstr>Crowded Spaces</vt:lpstr>
      <vt:lpstr>PowerPoint Presentation</vt:lpstr>
      <vt:lpstr>PowerPoint Presentation</vt:lpstr>
      <vt:lpstr>The Story of Trading Sardines</vt:lpstr>
      <vt:lpstr>The Story of Trading Sardines</vt:lpstr>
      <vt:lpstr>mining VS. trading</vt:lpstr>
      <vt:lpstr>PowerPoint Presentation</vt:lpstr>
      <vt:lpstr>PowerPoint Presentation</vt:lpstr>
      <vt:lpstr>Illegal vs. Legal Arbitrage</vt:lpstr>
      <vt:lpstr>Illegal vs. Legal Arbitrage</vt:lpstr>
      <vt:lpstr>PowerPoint Presentation</vt:lpstr>
      <vt:lpstr>Bitcoin Mining Procedure</vt:lpstr>
      <vt:lpstr>ANTMINER</vt:lpstr>
      <vt:lpstr>What is an Antminer?</vt:lpstr>
      <vt:lpstr>What is an Antminer?</vt:lpstr>
      <vt:lpstr>Bitcoin Mining Procedure</vt:lpstr>
      <vt:lpstr>Bitcoin Mining</vt:lpstr>
      <vt:lpstr>Bitcoin Wallets</vt:lpstr>
      <vt:lpstr>Bitcoin Wallets</vt:lpstr>
      <vt:lpstr>Bitcoin Wallets</vt:lpstr>
      <vt:lpstr>P2P negotiation cycles in the cloud.</vt:lpstr>
      <vt:lpstr>You wait in a queue until your machine has solved the hash</vt:lpstr>
      <vt:lpstr>Program Trading:    Financial Information Exchange </vt:lpstr>
      <vt:lpstr>Program Trading:    Financial Information Exchange </vt:lpstr>
      <vt:lpstr>Step-by-step how to set up a fix engine on your PC</vt:lpstr>
      <vt:lpstr>Program Trading:    Cryptocurrency Smart Contracts</vt:lpstr>
      <vt:lpstr>Program Trading:    Smart Contracts - Day II:    how to use the FIX information exchange</vt:lpstr>
      <vt:lpstr>Program Trading:    Smart Contracts, FIX tags. - https://www.onixs.biz/fix-dictionary/4.2/fields_by_tag.html - https://quickfixengine.org/c/documentation/ </vt:lpstr>
      <vt:lpstr>Program Trading:    Smart Contracts, FIX tags. - Day II:    Regression strategies to identify arbitrage</vt:lpstr>
      <vt:lpstr>Program Trading:    Market Making. - Day II:    How to observe supply and demand to determine values.</vt:lpstr>
      <vt:lpstr>Program Trading:    Arbitrage. - Day II:    How to observe bid &amp; ask price arbitrage.</vt:lpstr>
      <vt:lpstr>Program Trading:    Forecasting Values. - Day II:    How to use regression strategies to forecast values.</vt:lpstr>
      <vt:lpstr>Program Trading:    Forecasting Values. - Day II:    How to use regression strategies to forecast values.</vt:lpstr>
      <vt:lpstr>Program Trading. - Day II:    How to use regression strategies to forecast values.</vt:lpstr>
      <vt:lpstr>Program Trading. - Day II:    How to use regression strategies to forecast values.</vt:lpstr>
      <vt:lpstr>Program Trading - Day II:    ETL Strategies using Memory Mapped Files</vt:lpstr>
      <vt:lpstr>Program Trading - Day II:    ETL Strategies using Memory Mapped Files</vt:lpstr>
      <vt:lpstr>PowerPoint Presentation</vt:lpstr>
      <vt:lpstr>PowerPoint Presentation</vt:lpstr>
      <vt:lpstr>PowerPoint Presentation</vt:lpstr>
      <vt:lpstr>PowerPoint Presentation</vt:lpstr>
      <vt:lpstr>PowerPoint Presentation</vt:lpstr>
      <vt:lpstr>PowerPoint Presentation</vt:lpstr>
    </vt:vector>
  </TitlesOfParts>
  <Company>999</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TECHNOLOGY HAS CHANGED MARKETS</dc:title>
  <dc:creator>BD</dc:creator>
  <cp:lastModifiedBy>BD</cp:lastModifiedBy>
  <cp:revision>48</cp:revision>
  <dcterms:created xsi:type="dcterms:W3CDTF">2022-11-24T03:21:48Z</dcterms:created>
  <dcterms:modified xsi:type="dcterms:W3CDTF">2022-11-28T04:24:28Z</dcterms:modified>
</cp:coreProperties>
</file>

<file path=docProps/thumbnail.jpeg>
</file>